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7" r:id="rId4"/>
    <p:sldId id="276" r:id="rId5"/>
    <p:sldId id="261" r:id="rId6"/>
    <p:sldId id="274" r:id="rId7"/>
    <p:sldId id="281" r:id="rId8"/>
    <p:sldId id="282" r:id="rId9"/>
    <p:sldId id="283" r:id="rId10"/>
    <p:sldId id="284" r:id="rId11"/>
    <p:sldId id="285" r:id="rId12"/>
    <p:sldId id="286" r:id="rId13"/>
    <p:sldId id="258" r:id="rId14"/>
    <p:sldId id="263" r:id="rId15"/>
    <p:sldId id="264" r:id="rId16"/>
    <p:sldId id="265" r:id="rId17"/>
    <p:sldId id="278" r:id="rId18"/>
    <p:sldId id="277" r:id="rId19"/>
    <p:sldId id="289" r:id="rId20"/>
    <p:sldId id="291" r:id="rId21"/>
    <p:sldId id="290" r:id="rId22"/>
    <p:sldId id="292" r:id="rId23"/>
    <p:sldId id="279" r:id="rId24"/>
  </p:sldIdLst>
  <p:sldSz cx="12192000" cy="6858000"/>
  <p:notesSz cx="6858000" cy="9144000"/>
  <p:defaultTextStyle>
    <a:defPPr>
      <a:defRPr lang="lv-LV"/>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7" autoAdjust="0"/>
    <p:restoredTop sz="94660"/>
  </p:normalViewPr>
  <p:slideViewPr>
    <p:cSldViewPr snapToGrid="0">
      <p:cViewPr>
        <p:scale>
          <a:sx n="66" d="100"/>
          <a:sy n="66" d="100"/>
        </p:scale>
        <p:origin x="-1044" y="-28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lv-LV"/>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lvl1pPr>
              <a:defRPr/>
            </a:lvl1pPr>
          </a:lstStyle>
          <a:p>
            <a:pPr>
              <a:defRPr/>
            </a:pPr>
            <a:fld id="{7E22C5D8-65E4-45CA-9971-9A9419EAD9E7}" type="datetimeFigureOut">
              <a:rPr lang="lv-LV"/>
              <a:pPr>
                <a:defRPr/>
              </a:pPr>
              <a:t>2018.01.10.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73D5D42F-6007-4945-B13F-B35F2A140909}"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DC85467D-4842-4B99-9681-089DD5A0C2EF}" type="datetimeFigureOut">
              <a:rPr lang="lv-LV"/>
              <a:pPr>
                <a:defRPr/>
              </a:pPr>
              <a:t>2018.01.10.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F6D9286D-160A-4BFA-B913-C4EFE97D6CBC}"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E9530314-B0C0-436A-A2E2-33450335CA2B}" type="datetimeFigureOut">
              <a:rPr lang="lv-LV"/>
              <a:pPr>
                <a:defRPr/>
              </a:pPr>
              <a:t>2018.01.10.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FAE6EBEB-40F0-4BA8-83C9-9A9DBD59E558}"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2C631725-3E11-47BC-8AE4-79591F07CF4F}" type="datetimeFigureOut">
              <a:rPr lang="lv-LV"/>
              <a:pPr>
                <a:defRPr/>
              </a:pPr>
              <a:t>2018.01.10.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58EE419A-4649-46D0-A212-0E35CBE00AF1}"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lv-LV"/>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lvl1pPr>
              <a:defRPr/>
            </a:lvl1pPr>
          </a:lstStyle>
          <a:p>
            <a:pPr>
              <a:defRPr/>
            </a:pPr>
            <a:fld id="{B2952344-BDB9-45EE-A19F-564F3C33CF91}" type="datetimeFigureOut">
              <a:rPr lang="lv-LV"/>
              <a:pPr>
                <a:defRPr/>
              </a:pPr>
              <a:t>2018.01.10.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5811741A-4922-47A3-AD6B-A275684DA9C6}"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3"/>
          <p:cNvSpPr>
            <a:spLocks noGrp="1"/>
          </p:cNvSpPr>
          <p:nvPr>
            <p:ph type="dt" sz="half" idx="10"/>
          </p:nvPr>
        </p:nvSpPr>
        <p:spPr/>
        <p:txBody>
          <a:bodyPr/>
          <a:lstStyle>
            <a:lvl1pPr>
              <a:defRPr/>
            </a:lvl1pPr>
          </a:lstStyle>
          <a:p>
            <a:pPr>
              <a:defRPr/>
            </a:pPr>
            <a:fld id="{EABA32ED-8C55-4E66-9173-6CA94EDF5B92}" type="datetimeFigureOut">
              <a:rPr lang="lv-LV"/>
              <a:pPr>
                <a:defRPr/>
              </a:pPr>
              <a:t>2018.01.10.</a:t>
            </a:fld>
            <a:endParaRPr lang="lv-LV"/>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D2A3A066-ED02-4994-B587-0EB0DB34DEF5}"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3"/>
          <p:cNvSpPr>
            <a:spLocks noGrp="1"/>
          </p:cNvSpPr>
          <p:nvPr>
            <p:ph type="dt" sz="half" idx="10"/>
          </p:nvPr>
        </p:nvSpPr>
        <p:spPr/>
        <p:txBody>
          <a:bodyPr/>
          <a:lstStyle>
            <a:lvl1pPr>
              <a:defRPr/>
            </a:lvl1pPr>
          </a:lstStyle>
          <a:p>
            <a:pPr>
              <a:defRPr/>
            </a:pPr>
            <a:fld id="{1788A43E-9135-460D-AEFC-3074A108CBB0}" type="datetimeFigureOut">
              <a:rPr lang="lv-LV"/>
              <a:pPr>
                <a:defRPr/>
              </a:pPr>
              <a:t>2018.01.10.</a:t>
            </a:fld>
            <a:endParaRPr lang="lv-LV"/>
          </a:p>
        </p:txBody>
      </p:sp>
      <p:sp>
        <p:nvSpPr>
          <p:cNvPr id="8" name="Kājenes vietturis 4"/>
          <p:cNvSpPr>
            <a:spLocks noGrp="1"/>
          </p:cNvSpPr>
          <p:nvPr>
            <p:ph type="ftr" sz="quarter" idx="11"/>
          </p:nvPr>
        </p:nvSpPr>
        <p:spPr/>
        <p:txBody>
          <a:bodyPr/>
          <a:lstStyle>
            <a:lvl1pPr>
              <a:defRPr/>
            </a:lvl1pPr>
          </a:lstStyle>
          <a:p>
            <a:pPr>
              <a:defRPr/>
            </a:pPr>
            <a:endParaRPr lang="lv-LV"/>
          </a:p>
        </p:txBody>
      </p:sp>
      <p:sp>
        <p:nvSpPr>
          <p:cNvPr id="9" name="Slaida numura vietturis 5"/>
          <p:cNvSpPr>
            <a:spLocks noGrp="1"/>
          </p:cNvSpPr>
          <p:nvPr>
            <p:ph type="sldNum" sz="quarter" idx="12"/>
          </p:nvPr>
        </p:nvSpPr>
        <p:spPr/>
        <p:txBody>
          <a:bodyPr/>
          <a:lstStyle>
            <a:lvl1pPr>
              <a:defRPr/>
            </a:lvl1pPr>
          </a:lstStyle>
          <a:p>
            <a:pPr>
              <a:defRPr/>
            </a:pPr>
            <a:fld id="{782BACB6-F74C-45A2-AF4F-8BF0D0536D49}"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3"/>
          <p:cNvSpPr>
            <a:spLocks noGrp="1"/>
          </p:cNvSpPr>
          <p:nvPr>
            <p:ph type="dt" sz="half" idx="10"/>
          </p:nvPr>
        </p:nvSpPr>
        <p:spPr/>
        <p:txBody>
          <a:bodyPr/>
          <a:lstStyle>
            <a:lvl1pPr>
              <a:defRPr/>
            </a:lvl1pPr>
          </a:lstStyle>
          <a:p>
            <a:pPr>
              <a:defRPr/>
            </a:pPr>
            <a:fld id="{68303E2A-D888-4E7F-9FDE-120CC9F46CCB}" type="datetimeFigureOut">
              <a:rPr lang="lv-LV"/>
              <a:pPr>
                <a:defRPr/>
              </a:pPr>
              <a:t>2018.01.10.</a:t>
            </a:fld>
            <a:endParaRPr lang="lv-LV"/>
          </a:p>
        </p:txBody>
      </p:sp>
      <p:sp>
        <p:nvSpPr>
          <p:cNvPr id="4" name="Kājenes vietturis 4"/>
          <p:cNvSpPr>
            <a:spLocks noGrp="1"/>
          </p:cNvSpPr>
          <p:nvPr>
            <p:ph type="ftr" sz="quarter" idx="11"/>
          </p:nvPr>
        </p:nvSpPr>
        <p:spPr/>
        <p:txBody>
          <a:bodyPr/>
          <a:lstStyle>
            <a:lvl1pPr>
              <a:defRPr/>
            </a:lvl1pPr>
          </a:lstStyle>
          <a:p>
            <a:pPr>
              <a:defRPr/>
            </a:pPr>
            <a:endParaRPr lang="lv-LV"/>
          </a:p>
        </p:txBody>
      </p:sp>
      <p:sp>
        <p:nvSpPr>
          <p:cNvPr id="5" name="Slaida numura vietturis 5"/>
          <p:cNvSpPr>
            <a:spLocks noGrp="1"/>
          </p:cNvSpPr>
          <p:nvPr>
            <p:ph type="sldNum" sz="quarter" idx="12"/>
          </p:nvPr>
        </p:nvSpPr>
        <p:spPr/>
        <p:txBody>
          <a:bodyPr/>
          <a:lstStyle>
            <a:lvl1pPr>
              <a:defRPr/>
            </a:lvl1pPr>
          </a:lstStyle>
          <a:p>
            <a:pPr>
              <a:defRPr/>
            </a:pPr>
            <a:fld id="{AD68BB59-0102-4992-AE10-6D6EEEDDEBF8}"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p:cNvSpPr>
            <a:spLocks noGrp="1"/>
          </p:cNvSpPr>
          <p:nvPr>
            <p:ph type="dt" sz="half" idx="10"/>
          </p:nvPr>
        </p:nvSpPr>
        <p:spPr/>
        <p:txBody>
          <a:bodyPr/>
          <a:lstStyle>
            <a:lvl1pPr>
              <a:defRPr/>
            </a:lvl1pPr>
          </a:lstStyle>
          <a:p>
            <a:pPr>
              <a:defRPr/>
            </a:pPr>
            <a:fld id="{8D9892D5-BAAD-4B8B-9328-810C8C3B1ACD}" type="datetimeFigureOut">
              <a:rPr lang="lv-LV"/>
              <a:pPr>
                <a:defRPr/>
              </a:pPr>
              <a:t>2018.01.10.</a:t>
            </a:fld>
            <a:endParaRPr lang="lv-LV"/>
          </a:p>
        </p:txBody>
      </p:sp>
      <p:sp>
        <p:nvSpPr>
          <p:cNvPr id="3" name="Kājenes vietturis 4"/>
          <p:cNvSpPr>
            <a:spLocks noGrp="1"/>
          </p:cNvSpPr>
          <p:nvPr>
            <p:ph type="ftr" sz="quarter" idx="11"/>
          </p:nvPr>
        </p:nvSpPr>
        <p:spPr/>
        <p:txBody>
          <a:bodyPr/>
          <a:lstStyle>
            <a:lvl1pPr>
              <a:defRPr/>
            </a:lvl1pPr>
          </a:lstStyle>
          <a:p>
            <a:pPr>
              <a:defRPr/>
            </a:pPr>
            <a:endParaRPr lang="lv-LV"/>
          </a:p>
        </p:txBody>
      </p:sp>
      <p:sp>
        <p:nvSpPr>
          <p:cNvPr id="4" name="Slaida numura vietturis 5"/>
          <p:cNvSpPr>
            <a:spLocks noGrp="1"/>
          </p:cNvSpPr>
          <p:nvPr>
            <p:ph type="sldNum" sz="quarter" idx="12"/>
          </p:nvPr>
        </p:nvSpPr>
        <p:spPr/>
        <p:txBody>
          <a:bodyPr/>
          <a:lstStyle>
            <a:lvl1pPr>
              <a:defRPr/>
            </a:lvl1pPr>
          </a:lstStyle>
          <a:p>
            <a:pPr>
              <a:defRPr/>
            </a:pPr>
            <a:fld id="{3574734E-1C81-4576-AFF6-3211702FFB31}"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3"/>
          <p:cNvSpPr>
            <a:spLocks noGrp="1"/>
          </p:cNvSpPr>
          <p:nvPr>
            <p:ph type="dt" sz="half" idx="10"/>
          </p:nvPr>
        </p:nvSpPr>
        <p:spPr/>
        <p:txBody>
          <a:bodyPr/>
          <a:lstStyle>
            <a:lvl1pPr>
              <a:defRPr/>
            </a:lvl1pPr>
          </a:lstStyle>
          <a:p>
            <a:pPr>
              <a:defRPr/>
            </a:pPr>
            <a:fld id="{698B56D6-308C-49AB-B9A0-284E39D58602}" type="datetimeFigureOut">
              <a:rPr lang="lv-LV"/>
              <a:pPr>
                <a:defRPr/>
              </a:pPr>
              <a:t>2018.01.10.</a:t>
            </a:fld>
            <a:endParaRPr lang="lv-LV"/>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23431E9D-93B0-48DA-AEE1-C7419EEFC5BD}"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Attēla vietturis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3"/>
          <p:cNvSpPr>
            <a:spLocks noGrp="1"/>
          </p:cNvSpPr>
          <p:nvPr>
            <p:ph type="dt" sz="half" idx="10"/>
          </p:nvPr>
        </p:nvSpPr>
        <p:spPr/>
        <p:txBody>
          <a:bodyPr/>
          <a:lstStyle>
            <a:lvl1pPr>
              <a:defRPr/>
            </a:lvl1pPr>
          </a:lstStyle>
          <a:p>
            <a:pPr>
              <a:defRPr/>
            </a:pPr>
            <a:fld id="{D7698AC5-3F8F-4D1A-B25D-FDFA23F88D5F}" type="datetimeFigureOut">
              <a:rPr lang="lv-LV"/>
              <a:pPr>
                <a:defRPr/>
              </a:pPr>
              <a:t>2018.01.10.</a:t>
            </a:fld>
            <a:endParaRPr lang="lv-LV"/>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CA904468-8B36-4C4F-818C-4E76CECDB2A1}"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FFD966"/>
            </a:gs>
            <a:gs pos="50000">
              <a:srgbClr val="C1D8F8"/>
            </a:gs>
            <a:gs pos="100000">
              <a:srgbClr val="E1ECFB"/>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Virsraksta viettur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altLang="lv-LV" smtClean="0"/>
              <a:t>Rediģēt šablona virsraksta stilu</a:t>
            </a:r>
          </a:p>
        </p:txBody>
      </p:sp>
      <p:sp>
        <p:nvSpPr>
          <p:cNvPr id="1027" name="Teksta vietturis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altLang="lv-LV" smtClean="0"/>
              <a:t>Rediģēt šablona teksta stilus</a:t>
            </a:r>
          </a:p>
          <a:p>
            <a:pPr lvl="1"/>
            <a:r>
              <a:rPr lang="lv-LV" altLang="lv-LV" smtClean="0"/>
              <a:t>Otrais līmenis</a:t>
            </a:r>
          </a:p>
          <a:p>
            <a:pPr lvl="2"/>
            <a:r>
              <a:rPr lang="lv-LV" altLang="lv-LV" smtClean="0"/>
              <a:t>Trešais līmenis</a:t>
            </a:r>
          </a:p>
          <a:p>
            <a:pPr lvl="3"/>
            <a:r>
              <a:rPr lang="lv-LV" altLang="lv-LV" smtClean="0"/>
              <a:t>Ceturtais līmenis</a:t>
            </a:r>
          </a:p>
          <a:p>
            <a:pPr lvl="4"/>
            <a:r>
              <a:rPr lang="lv-LV" altLang="lv-LV" smtClean="0"/>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33BC49-F4CF-4AC2-8AD4-ABB46808997B}" type="datetimeFigureOut">
              <a:rPr lang="lv-LV"/>
              <a:pPr>
                <a:defRPr/>
              </a:pPr>
              <a:t>2018.01.10.</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FC28883-5336-4322-9683-5868EA8872EB}"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zgauja.lv/" TargetMode="External"/><Relationship Id="rId2" Type="http://schemas.openxmlformats.org/officeDocument/2006/relationships/hyperlink" Target="http://www.lad.gov.lv/" TargetMode="External"/><Relationship Id="rId1" Type="http://schemas.openxmlformats.org/officeDocument/2006/relationships/slideLayout" Target="../slideLayouts/slideLayout2.xml"/><Relationship Id="rId5" Type="http://schemas.openxmlformats.org/officeDocument/2006/relationships/hyperlink" Target="mailto:ziemelgauja@gmail.com" TargetMode="External"/><Relationship Id="rId4" Type="http://schemas.openxmlformats.org/officeDocument/2006/relationships/hyperlink" Target="mailto:dagnija@udris.l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665968"/>
            <a:ext cx="9144000" cy="2387600"/>
          </a:xfrm>
        </p:spPr>
        <p:txBody>
          <a:bodyPr rtlCol="0">
            <a:normAutofit fontScale="90000"/>
          </a:bodyPr>
          <a:lstStyle/>
          <a:p>
            <a:pPr eaLnBrk="1" fontAlgn="auto" hangingPunct="1">
              <a:spcAft>
                <a:spcPts val="0"/>
              </a:spcAft>
              <a:defRPr/>
            </a:pPr>
            <a:r>
              <a:rPr lang="lv-LV" sz="4400" b="1" dirty="0" smtClean="0"/>
              <a:t/>
            </a:r>
            <a:br>
              <a:rPr lang="lv-LV" sz="4400" b="1" dirty="0" smtClean="0"/>
            </a:br>
            <a:r>
              <a:rPr lang="lv-LV" sz="4400" b="1" dirty="0" smtClean="0"/>
              <a:t/>
            </a:r>
            <a:br>
              <a:rPr lang="lv-LV" sz="4400" b="1" dirty="0" smtClean="0"/>
            </a:br>
            <a:r>
              <a:rPr lang="lv-LV" sz="4400" b="1" dirty="0" smtClean="0"/>
              <a:t>SABIEDRĪBAS VIRZĪTA</a:t>
            </a:r>
            <a:br>
              <a:rPr lang="lv-LV" sz="4400" b="1" dirty="0" smtClean="0"/>
            </a:br>
            <a:r>
              <a:rPr lang="lv-LV" sz="4400" b="1" dirty="0" smtClean="0"/>
              <a:t>VIETĒJĀS ATTĪSTĪBAS STRATĒĢIJA</a:t>
            </a:r>
            <a:br>
              <a:rPr lang="lv-LV" sz="4400" b="1" dirty="0" smtClean="0"/>
            </a:br>
            <a:r>
              <a:rPr lang="lv-LV" sz="4400" b="1" dirty="0" smtClean="0"/>
              <a:t>2014. – 2020. gada plānošanas periodam</a:t>
            </a:r>
            <a:br>
              <a:rPr lang="lv-LV" sz="4400" b="1" dirty="0" smtClean="0"/>
            </a:br>
            <a:r>
              <a:rPr lang="lv-LV" sz="3100" b="1" dirty="0" smtClean="0"/>
              <a:t>(ar grozījumiem Nr.1</a:t>
            </a:r>
            <a:r>
              <a:rPr lang="lv-LV" sz="3100" dirty="0" smtClean="0">
                <a:latin typeface="+mn-lt"/>
              </a:rPr>
              <a:t>)</a:t>
            </a:r>
            <a:endParaRPr lang="lv-LV" sz="3100" b="1" dirty="0">
              <a:latin typeface="+mn-lt"/>
            </a:endParaRPr>
          </a:p>
        </p:txBody>
      </p:sp>
      <p:sp>
        <p:nvSpPr>
          <p:cNvPr id="2051" name="Apakšvirsraksts 2"/>
          <p:cNvSpPr>
            <a:spLocks noGrp="1"/>
          </p:cNvSpPr>
          <p:nvPr>
            <p:ph type="subTitle" idx="1"/>
          </p:nvPr>
        </p:nvSpPr>
        <p:spPr>
          <a:xfrm>
            <a:off x="855663" y="4102100"/>
            <a:ext cx="10429875" cy="1655763"/>
          </a:xfrm>
        </p:spPr>
        <p:txBody>
          <a:bodyPr/>
          <a:lstStyle/>
          <a:p>
            <a:pPr eaLnBrk="1" hangingPunct="1"/>
            <a:r>
              <a:rPr lang="lv-LV" sz="3600" b="1" dirty="0" smtClean="0"/>
              <a:t>Biedrība „Lauku partnerība ZIEMEĻGAUJA”</a:t>
            </a:r>
          </a:p>
          <a:p>
            <a:pPr eaLnBrk="1" hangingPunct="1"/>
            <a:r>
              <a:rPr lang="lv-LV" sz="2800" b="1" dirty="0" smtClean="0"/>
              <a:t>2018.g. janvāris</a:t>
            </a:r>
          </a:p>
          <a:p>
            <a:pPr algn="r" eaLnBrk="1" hangingPunct="1"/>
            <a:r>
              <a:rPr lang="lv-LV" sz="2000" b="1" dirty="0" smtClean="0"/>
              <a:t>Administratīvā vadītāja</a:t>
            </a:r>
          </a:p>
          <a:p>
            <a:pPr algn="r" eaLnBrk="1" hangingPunct="1"/>
            <a:r>
              <a:rPr lang="lv-LV" sz="2000" b="1" dirty="0" smtClean="0"/>
              <a:t>Dagnija Ūdre</a:t>
            </a:r>
          </a:p>
          <a:p>
            <a:pPr eaLnBrk="1" hangingPunct="1"/>
            <a:endParaRPr lang="lv-LV" altLang="lv-LV" sz="3600" b="1" dirty="0" smtClean="0"/>
          </a:p>
        </p:txBody>
      </p:sp>
      <p:pic>
        <p:nvPicPr>
          <p:cNvPr id="2052" name="Picture 3"/>
          <p:cNvPicPr>
            <a:picLocks noChangeAspect="1" noChangeArrowheads="1"/>
          </p:cNvPicPr>
          <p:nvPr/>
        </p:nvPicPr>
        <p:blipFill>
          <a:blip r:embed="rId2" cstate="print"/>
          <a:srcRect/>
          <a:stretch>
            <a:fillRect/>
          </a:stretch>
        </p:blipFill>
        <p:spPr bwMode="auto">
          <a:xfrm>
            <a:off x="827314" y="4832803"/>
            <a:ext cx="2887663" cy="1204913"/>
          </a:xfrm>
          <a:prstGeom prst="rect">
            <a:avLst/>
          </a:prstGeom>
          <a:noFill/>
          <a:ln w="9525">
            <a:noFill/>
            <a:miter lim="800000"/>
            <a:headEnd/>
            <a:tailEnd/>
          </a:ln>
        </p:spPr>
      </p:pic>
      <p:pic>
        <p:nvPicPr>
          <p:cNvPr id="2053" name="Picture 7" descr="logo jaunais.jpg"/>
          <p:cNvPicPr>
            <a:picLocks noChangeAspect="1"/>
          </p:cNvPicPr>
          <p:nvPr/>
        </p:nvPicPr>
        <p:blipFill>
          <a:blip r:embed="rId3" cstate="print"/>
          <a:srcRect/>
          <a:stretch>
            <a:fillRect/>
          </a:stretch>
        </p:blipFill>
        <p:spPr bwMode="auto">
          <a:xfrm>
            <a:off x="2954338" y="420688"/>
            <a:ext cx="6435725" cy="94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lv-LV" sz="3600" b="1" dirty="0" smtClean="0"/>
              <a:t>Rīcība 2.1. </a:t>
            </a:r>
            <a:br>
              <a:rPr lang="lv-LV" sz="3600" b="1" dirty="0" smtClean="0"/>
            </a:br>
            <a:r>
              <a:rPr lang="lv-LV" sz="3600" b="1" dirty="0" smtClean="0"/>
              <a:t>Vides sakārtošana</a:t>
            </a:r>
            <a:endParaRPr lang="lv-LV" sz="3600" dirty="0" smtClean="0"/>
          </a:p>
        </p:txBody>
      </p:sp>
      <p:sp>
        <p:nvSpPr>
          <p:cNvPr id="9219" name="Content Placeholder 2"/>
          <p:cNvSpPr>
            <a:spLocks noGrp="1"/>
          </p:cNvSpPr>
          <p:nvPr>
            <p:ph idx="1"/>
          </p:nvPr>
        </p:nvSpPr>
        <p:spPr>
          <a:xfrm>
            <a:off x="823686" y="1564368"/>
            <a:ext cx="10515600" cy="4351338"/>
          </a:xfrm>
        </p:spPr>
        <p:txBody>
          <a:bodyPr/>
          <a:lstStyle/>
          <a:p>
            <a:r>
              <a:rPr lang="lv-LV" dirty="0" smtClean="0"/>
              <a:t>Dabas un kultūrvēsturisku objektu, sabiedrisku vietu sakārtošana un pieejamības uzlabošana, tai skaitā, vides pielāgošana cilvēkiem ar kustību traucējumiem; </a:t>
            </a:r>
          </a:p>
          <a:p>
            <a:r>
              <a:rPr lang="lv-LV" dirty="0" smtClean="0"/>
              <a:t>Kultūrvēsturisko ēku vai to arhitektonisko elementu atjaunošana;</a:t>
            </a:r>
          </a:p>
          <a:p>
            <a:r>
              <a:rPr lang="lv-LV" dirty="0" smtClean="0"/>
              <a:t>Vienotu informatīvo norāžu un stendu </a:t>
            </a:r>
          </a:p>
          <a:p>
            <a:pPr>
              <a:buNone/>
            </a:pPr>
            <a:r>
              <a:rPr lang="lv-LV" dirty="0" smtClean="0"/>
              <a:t>   uzstādīšana par tūrisma objektiem, dabas </a:t>
            </a:r>
          </a:p>
          <a:p>
            <a:pPr>
              <a:buNone/>
            </a:pPr>
            <a:r>
              <a:rPr lang="lv-LV" dirty="0" smtClean="0"/>
              <a:t>   un kultūrvēstures vērtībām, sabiedriskajām </a:t>
            </a:r>
          </a:p>
          <a:p>
            <a:pPr>
              <a:buNone/>
            </a:pPr>
            <a:r>
              <a:rPr lang="lv-LV" dirty="0" smtClean="0"/>
              <a:t>   vietām.</a:t>
            </a:r>
          </a:p>
          <a:p>
            <a:pPr>
              <a:buNone/>
            </a:pPr>
            <a:r>
              <a:rPr lang="lv-LV" b="1" dirty="0" smtClean="0"/>
              <a:t>Rīcība 2.1. nav izsludināta 3.kārtā. </a:t>
            </a:r>
          </a:p>
          <a:p>
            <a:endParaRPr lang="lv-LV" dirty="0" smtClean="0"/>
          </a:p>
        </p:txBody>
      </p:sp>
      <p:pic>
        <p:nvPicPr>
          <p:cNvPr id="7" name="Picture 2"/>
          <p:cNvPicPr>
            <a:picLocks noChangeAspect="1" noChangeArrowheads="1"/>
          </p:cNvPicPr>
          <p:nvPr/>
        </p:nvPicPr>
        <p:blipFill>
          <a:blip r:embed="rId2" cstate="print"/>
          <a:srcRect/>
          <a:stretch>
            <a:fillRect/>
          </a:stretch>
        </p:blipFill>
        <p:spPr bwMode="auto">
          <a:xfrm>
            <a:off x="7503886" y="3541485"/>
            <a:ext cx="4218950" cy="28157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336096"/>
            <a:ext cx="10515600" cy="1158875"/>
          </a:xfrm>
        </p:spPr>
        <p:txBody>
          <a:bodyPr/>
          <a:lstStyle/>
          <a:p>
            <a:pPr algn="ctr"/>
            <a:r>
              <a:rPr lang="lv-LV" sz="3600" b="1" dirty="0" smtClean="0"/>
              <a:t>Rīcība 2.2. </a:t>
            </a:r>
            <a:br>
              <a:rPr lang="lv-LV" sz="3600" b="1" dirty="0" smtClean="0"/>
            </a:br>
            <a:r>
              <a:rPr lang="lv-LV" sz="3600" b="1" dirty="0" smtClean="0"/>
              <a:t>Saturīga brīvā laika pavadīšana</a:t>
            </a:r>
            <a:endParaRPr lang="lv-LV" sz="3600" dirty="0" smtClean="0"/>
          </a:p>
        </p:txBody>
      </p:sp>
      <p:sp>
        <p:nvSpPr>
          <p:cNvPr id="9219" name="Content Placeholder 2"/>
          <p:cNvSpPr>
            <a:spLocks noGrp="1"/>
          </p:cNvSpPr>
          <p:nvPr>
            <p:ph idx="1"/>
          </p:nvPr>
        </p:nvSpPr>
        <p:spPr>
          <a:xfrm>
            <a:off x="896257" y="1665968"/>
            <a:ext cx="10515600" cy="4351338"/>
          </a:xfrm>
        </p:spPr>
        <p:txBody>
          <a:bodyPr/>
          <a:lstStyle/>
          <a:p>
            <a:r>
              <a:rPr lang="lv-LV" dirty="0" smtClean="0"/>
              <a:t>Telpu un vietu iekārtošana un aprīkošana ar inventāru brīvā laika nodarbībām; </a:t>
            </a:r>
          </a:p>
          <a:p>
            <a:r>
              <a:rPr lang="lv-LV" dirty="0" smtClean="0"/>
              <a:t>Rotaļu laukumu izveide/labiekārtošana/papildināšana; </a:t>
            </a:r>
          </a:p>
          <a:p>
            <a:r>
              <a:rPr lang="lv-LV" dirty="0" smtClean="0"/>
              <a:t>Inventāra iegāde dažādiem sporta veidiem;</a:t>
            </a:r>
          </a:p>
          <a:p>
            <a:r>
              <a:rPr lang="lv-LV" dirty="0" smtClean="0"/>
              <a:t>Sporta zāļu/telpu/laukumu/trašu ierīkošana/labiekārtošana; </a:t>
            </a:r>
          </a:p>
          <a:p>
            <a:r>
              <a:rPr lang="lv-LV" dirty="0" smtClean="0"/>
              <a:t>Dažāda veida mācību un izglītojošu vasaras nometņu organizēšana.</a:t>
            </a:r>
          </a:p>
          <a:p>
            <a:endParaRPr lang="lv-LV" dirty="0" smtClean="0"/>
          </a:p>
        </p:txBody>
      </p:sp>
      <p:pic>
        <p:nvPicPr>
          <p:cNvPr id="5122" name="Picture 2"/>
          <p:cNvPicPr>
            <a:picLocks noChangeAspect="1" noChangeArrowheads="1"/>
          </p:cNvPicPr>
          <p:nvPr/>
        </p:nvPicPr>
        <p:blipFill>
          <a:blip r:embed="rId2" cstate="print"/>
          <a:srcRect/>
          <a:stretch>
            <a:fillRect/>
          </a:stretch>
        </p:blipFill>
        <p:spPr bwMode="auto">
          <a:xfrm>
            <a:off x="740228" y="4644572"/>
            <a:ext cx="3018969" cy="201264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397827" y="4612845"/>
            <a:ext cx="3512459" cy="204511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8577942" y="4586514"/>
            <a:ext cx="2738362" cy="20537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lv-LV" sz="3600" b="1" dirty="0" smtClean="0"/>
              <a:t>Rīcība 2.3. </a:t>
            </a:r>
            <a:br>
              <a:rPr lang="lv-LV" sz="3600" b="1" dirty="0" smtClean="0"/>
            </a:br>
            <a:r>
              <a:rPr lang="lv-LV" sz="3600" b="1" dirty="0" smtClean="0"/>
              <a:t>Kultūras un tradīciju kopšana</a:t>
            </a:r>
            <a:endParaRPr lang="lv-LV" sz="3600" dirty="0" smtClean="0"/>
          </a:p>
        </p:txBody>
      </p:sp>
      <p:sp>
        <p:nvSpPr>
          <p:cNvPr id="9219" name="Content Placeholder 2"/>
          <p:cNvSpPr>
            <a:spLocks noGrp="1"/>
          </p:cNvSpPr>
          <p:nvPr>
            <p:ph idx="1"/>
          </p:nvPr>
        </p:nvSpPr>
        <p:spPr>
          <a:xfrm>
            <a:off x="3526972" y="1564366"/>
            <a:ext cx="7928428" cy="4923519"/>
          </a:xfrm>
        </p:spPr>
        <p:txBody>
          <a:bodyPr/>
          <a:lstStyle/>
          <a:p>
            <a:r>
              <a:rPr lang="lv-LV" dirty="0" smtClean="0"/>
              <a:t>Tautas tērpu un mūzikas instrumentu iegāde pašdarbības kolektīviem; </a:t>
            </a:r>
          </a:p>
          <a:p>
            <a:r>
              <a:rPr lang="lv-LV" dirty="0" smtClean="0"/>
              <a:t>Apskaņošanas un apgaismošanas aparatūras iegāde;</a:t>
            </a:r>
          </a:p>
          <a:p>
            <a:r>
              <a:rPr lang="lv-LV" dirty="0" smtClean="0"/>
              <a:t>Muzeja telpu / piemiņas vietu ierīkošana/labiekārtošana; </a:t>
            </a:r>
          </a:p>
          <a:p>
            <a:r>
              <a:rPr lang="lv-LV" dirty="0" smtClean="0"/>
              <a:t>Brīvdabas skatuves atjaunošana, izveidošana vai labiekārtošana;</a:t>
            </a:r>
          </a:p>
          <a:p>
            <a:r>
              <a:rPr lang="lv-LV" dirty="0" smtClean="0"/>
              <a:t>Mācību organizēšana par kultūras un tradīciju tēmām.</a:t>
            </a:r>
            <a:endParaRPr lang="lv-LV" b="1" dirty="0" smtClean="0"/>
          </a:p>
          <a:p>
            <a:pPr>
              <a:buNone/>
            </a:pPr>
            <a:r>
              <a:rPr lang="lv-LV" b="1" dirty="0" smtClean="0"/>
              <a:t>Rīcība 2.3. nav izsludināta 3.kārtā. </a:t>
            </a:r>
          </a:p>
          <a:p>
            <a:pPr>
              <a:buNone/>
            </a:pPr>
            <a:r>
              <a:rPr lang="lv-LV" b="1" dirty="0" smtClean="0"/>
              <a:t>Tā būs pieejama 2019.gadā.</a:t>
            </a:r>
          </a:p>
          <a:p>
            <a:pPr>
              <a:buNone/>
            </a:pPr>
            <a:endParaRPr lang="lv-LV" dirty="0" smtClean="0"/>
          </a:p>
        </p:txBody>
      </p:sp>
      <p:pic>
        <p:nvPicPr>
          <p:cNvPr id="6146" name="Picture 2"/>
          <p:cNvPicPr>
            <a:picLocks noChangeAspect="1" noChangeArrowheads="1"/>
          </p:cNvPicPr>
          <p:nvPr/>
        </p:nvPicPr>
        <p:blipFill>
          <a:blip r:embed="rId2" cstate="print"/>
          <a:srcRect/>
          <a:stretch>
            <a:fillRect/>
          </a:stretch>
        </p:blipFill>
        <p:spPr bwMode="auto">
          <a:xfrm>
            <a:off x="358247" y="4412343"/>
            <a:ext cx="2960916" cy="222068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870857" y="1603829"/>
            <a:ext cx="2000647" cy="26675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Virsraksts 1"/>
          <p:cNvSpPr>
            <a:spLocks noGrp="1"/>
          </p:cNvSpPr>
          <p:nvPr>
            <p:ph type="title"/>
          </p:nvPr>
        </p:nvSpPr>
        <p:spPr>
          <a:xfrm>
            <a:off x="838200" y="190500"/>
            <a:ext cx="10515600" cy="709613"/>
          </a:xfrm>
        </p:spPr>
        <p:txBody>
          <a:bodyPr/>
          <a:lstStyle/>
          <a:p>
            <a:pPr algn="ctr" eaLnBrk="1" hangingPunct="1"/>
            <a:r>
              <a:rPr lang="lv-LV" altLang="lv-LV" sz="3200" b="1" smtClean="0"/>
              <a:t>Novērtējuma rādītāji</a:t>
            </a:r>
          </a:p>
        </p:txBody>
      </p:sp>
      <p:graphicFrame>
        <p:nvGraphicFramePr>
          <p:cNvPr id="4" name="Satura vietturis 3"/>
          <p:cNvGraphicFramePr>
            <a:graphicFrameLocks noGrp="1"/>
          </p:cNvGraphicFramePr>
          <p:nvPr>
            <p:ph idx="1"/>
          </p:nvPr>
        </p:nvGraphicFramePr>
        <p:xfrm>
          <a:off x="465138" y="973138"/>
          <a:ext cx="11161487" cy="5756462"/>
        </p:xfrm>
        <a:graphic>
          <a:graphicData uri="http://schemas.openxmlformats.org/drawingml/2006/table">
            <a:tbl>
              <a:tblPr firstRow="1" bandRow="1">
                <a:tableStyleId>{5C22544A-7EE6-4342-B048-85BDC9FD1C3A}</a:tableStyleId>
              </a:tblPr>
              <a:tblGrid>
                <a:gridCol w="3163690"/>
                <a:gridCol w="4615771"/>
                <a:gridCol w="3382026"/>
              </a:tblGrid>
              <a:tr h="986970">
                <a:tc>
                  <a:txBody>
                    <a:bodyPr/>
                    <a:lstStyle/>
                    <a:p>
                      <a:pPr algn="ctr"/>
                      <a:r>
                        <a:rPr lang="lv-LV" sz="2000" dirty="0" smtClean="0"/>
                        <a:t>Stratēģiskais</a:t>
                      </a:r>
                      <a:r>
                        <a:rPr lang="lv-LV" sz="2000" baseline="0" dirty="0" smtClean="0"/>
                        <a:t> mērķis</a:t>
                      </a:r>
                      <a:endParaRPr lang="lv-LV" sz="2000" dirty="0"/>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Novērtējuma rādītājs</a:t>
                      </a:r>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Bāzes vērtība,</a:t>
                      </a:r>
                    </a:p>
                    <a:p>
                      <a:pPr algn="ctr"/>
                      <a:r>
                        <a:rPr lang="lv-LV" sz="2000" dirty="0" smtClean="0"/>
                        <a:t>2018.gads, </a:t>
                      </a:r>
                    </a:p>
                    <a:p>
                      <a:pPr algn="ctr"/>
                      <a:r>
                        <a:rPr lang="lv-LV" sz="2000" dirty="0" smtClean="0"/>
                        <a:t>2020.gads</a:t>
                      </a:r>
                      <a:endParaRPr lang="lv-LV" sz="2000" dirty="0"/>
                    </a:p>
                  </a:txBody>
                  <a:tcPr marL="91445" marR="91445"/>
                </a:tc>
              </a:tr>
              <a:tr h="932920">
                <a:tc>
                  <a:txBody>
                    <a:bodyPr/>
                    <a:lstStyle/>
                    <a:p>
                      <a:r>
                        <a:rPr lang="lv-LV" sz="1800" b="1" kern="1200" dirty="0" smtClean="0">
                          <a:solidFill>
                            <a:schemeClr val="dk1"/>
                          </a:solidFill>
                          <a:latin typeface="+mn-lt"/>
                          <a:ea typeface="+mn-ea"/>
                          <a:cs typeface="+mn-cs"/>
                        </a:rPr>
                        <a:t>M1 Atbalsta sniegšana vietējās ekonomikas attīstībai</a:t>
                      </a:r>
                      <a:endParaRPr lang="lv-LV" sz="2400" b="1" dirty="0"/>
                    </a:p>
                  </a:txBody>
                  <a:tcPr marL="91445" marR="91445"/>
                </a:tc>
                <a:tc>
                  <a:txBody>
                    <a:bodyPr/>
                    <a:lstStyle/>
                    <a:p>
                      <a:r>
                        <a:rPr lang="lv-LV" sz="1800" kern="1200" dirty="0" smtClean="0">
                          <a:solidFill>
                            <a:schemeClr val="dk1"/>
                          </a:solidFill>
                          <a:latin typeface="+mn-lt"/>
                          <a:ea typeface="+mn-ea"/>
                          <a:cs typeface="+mn-cs"/>
                        </a:rPr>
                        <a:t>Tirgus sektora ekonomiski aktīvo uzņēmumu skaits VRG darbības teritorijā uz 1000 iedzīvotājiem</a:t>
                      </a:r>
                      <a:endParaRPr lang="lv-LV" sz="2400" dirty="0"/>
                    </a:p>
                  </a:txBody>
                  <a:tcPr marL="91445" marR="91445"/>
                </a:tc>
                <a:tc>
                  <a:txBody>
                    <a:bodyPr/>
                    <a:lstStyle/>
                    <a:p>
                      <a:r>
                        <a:rPr lang="lv-LV" sz="1800" kern="1200" dirty="0" smtClean="0">
                          <a:solidFill>
                            <a:schemeClr val="dk1"/>
                          </a:solidFill>
                          <a:latin typeface="+mn-lt"/>
                          <a:ea typeface="+mn-ea"/>
                          <a:cs typeface="+mn-cs"/>
                        </a:rPr>
                        <a:t>Bāze 2013.gads  – 66</a:t>
                      </a:r>
                    </a:p>
                    <a:p>
                      <a:r>
                        <a:rPr lang="lv-LV" sz="1800" kern="1200" dirty="0" smtClean="0">
                          <a:solidFill>
                            <a:schemeClr val="dk1"/>
                          </a:solidFill>
                          <a:latin typeface="+mn-lt"/>
                          <a:ea typeface="+mn-ea"/>
                          <a:cs typeface="+mn-cs"/>
                        </a:rPr>
                        <a:t>2018.gads – vismaz 66</a:t>
                      </a:r>
                    </a:p>
                    <a:p>
                      <a:r>
                        <a:rPr lang="lv-LV" sz="1800" kern="1200" dirty="0" smtClean="0">
                          <a:solidFill>
                            <a:schemeClr val="dk1"/>
                          </a:solidFill>
                          <a:latin typeface="+mn-lt"/>
                          <a:ea typeface="+mn-ea"/>
                          <a:cs typeface="+mn-cs"/>
                        </a:rPr>
                        <a:t>2020.gads – vismaz 66</a:t>
                      </a:r>
                      <a:endParaRPr lang="lv-LV" sz="2400" dirty="0"/>
                    </a:p>
                  </a:txBody>
                  <a:tcPr marL="91445" marR="91445"/>
                </a:tc>
              </a:tr>
              <a:tr h="901888">
                <a:tc>
                  <a:txBody>
                    <a:bodyPr/>
                    <a:lstStyle/>
                    <a:p>
                      <a:endParaRPr lang="lv-LV" sz="2400" dirty="0"/>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latin typeface="+mn-lt"/>
                          <a:ea typeface="+mn-ea"/>
                          <a:cs typeface="+mn-cs"/>
                        </a:rPr>
                        <a:t>Bezdarba līmenis pret darbspējīgā vecumā esošajiem</a:t>
                      </a:r>
                      <a:endParaRPr lang="lv-LV" sz="2400" dirty="0"/>
                    </a:p>
                  </a:txBody>
                  <a:tcPr marL="91445" marR="91445"/>
                </a:tc>
                <a:tc>
                  <a:txBody>
                    <a:bodyPr/>
                    <a:lstStyle/>
                    <a:p>
                      <a:r>
                        <a:rPr lang="lv-LV" sz="1800" kern="1200" dirty="0" smtClean="0">
                          <a:solidFill>
                            <a:schemeClr val="dk1"/>
                          </a:solidFill>
                          <a:latin typeface="+mn-lt"/>
                          <a:ea typeface="+mn-ea"/>
                          <a:cs typeface="+mn-cs"/>
                        </a:rPr>
                        <a:t>Bāze 2014.gads – 6,74%</a:t>
                      </a:r>
                    </a:p>
                    <a:p>
                      <a:r>
                        <a:rPr lang="lv-LV" sz="1800" kern="1200" dirty="0" smtClean="0">
                          <a:solidFill>
                            <a:schemeClr val="dk1"/>
                          </a:solidFill>
                          <a:latin typeface="+mn-lt"/>
                          <a:ea typeface="+mn-ea"/>
                          <a:cs typeface="+mn-cs"/>
                        </a:rPr>
                        <a:t>2018.gads – ne vairāk kā 6,74%</a:t>
                      </a:r>
                    </a:p>
                    <a:p>
                      <a:r>
                        <a:rPr lang="lv-LV" sz="1800" kern="1200" dirty="0" smtClean="0">
                          <a:solidFill>
                            <a:schemeClr val="dk1"/>
                          </a:solidFill>
                          <a:latin typeface="+mn-lt"/>
                          <a:ea typeface="+mn-ea"/>
                          <a:cs typeface="+mn-cs"/>
                        </a:rPr>
                        <a:t>2020.gads – ne vairāk kā 6,74%</a:t>
                      </a:r>
                      <a:endParaRPr lang="lv-LV" sz="2400" dirty="0"/>
                    </a:p>
                  </a:txBody>
                  <a:tcPr marL="91445" marR="91445"/>
                </a:tc>
              </a:tr>
              <a:tr h="901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M2 Kvalitatīvas dzīves vides veidošana</a:t>
                      </a:r>
                    </a:p>
                    <a:p>
                      <a:endParaRPr lang="lv-LV" sz="1800" kern="1200" dirty="0">
                        <a:solidFill>
                          <a:schemeClr val="dk1"/>
                        </a:solidFill>
                        <a:latin typeface="+mn-lt"/>
                        <a:ea typeface="+mn-ea"/>
                        <a:cs typeface="+mn-cs"/>
                      </a:endParaRPr>
                    </a:p>
                  </a:txBody>
                  <a:tcPr marL="91445" marR="91445"/>
                </a:tc>
                <a:tc>
                  <a:txBody>
                    <a:bodyPr/>
                    <a:lstStyle/>
                    <a:p>
                      <a:r>
                        <a:rPr lang="lv-LV" sz="1800" kern="1200" dirty="0" smtClean="0">
                          <a:solidFill>
                            <a:schemeClr val="dk1"/>
                          </a:solidFill>
                          <a:latin typeface="+mn-lt"/>
                          <a:ea typeface="+mn-ea"/>
                          <a:cs typeface="+mn-cs"/>
                        </a:rPr>
                        <a:t>Rīcības grupas teritorijā reģistrēto nevalstisko organizāciju skaits</a:t>
                      </a:r>
                      <a:endParaRPr lang="lv-LV" sz="2400" dirty="0"/>
                    </a:p>
                  </a:txBody>
                  <a:tcPr marL="91445" marR="91445"/>
                </a:tc>
                <a:tc>
                  <a:txBody>
                    <a:bodyPr/>
                    <a:lstStyle/>
                    <a:p>
                      <a:r>
                        <a:rPr lang="lv-LV" sz="1800" kern="1200" dirty="0" smtClean="0">
                          <a:solidFill>
                            <a:schemeClr val="dk1"/>
                          </a:solidFill>
                          <a:latin typeface="+mn-lt"/>
                          <a:ea typeface="+mn-ea"/>
                          <a:cs typeface="+mn-cs"/>
                        </a:rPr>
                        <a:t>Bāze 2014.gads – 111</a:t>
                      </a:r>
                    </a:p>
                    <a:p>
                      <a:r>
                        <a:rPr lang="lv-LV" sz="1800" kern="1200" dirty="0" smtClean="0">
                          <a:solidFill>
                            <a:schemeClr val="dk1"/>
                          </a:solidFill>
                          <a:latin typeface="+mn-lt"/>
                          <a:ea typeface="+mn-ea"/>
                          <a:cs typeface="+mn-cs"/>
                        </a:rPr>
                        <a:t>2018.gads – ne mazāk kā 111</a:t>
                      </a:r>
                    </a:p>
                    <a:p>
                      <a:r>
                        <a:rPr lang="lv-LV" sz="1800" kern="1200" dirty="0" smtClean="0">
                          <a:solidFill>
                            <a:schemeClr val="dk1"/>
                          </a:solidFill>
                          <a:latin typeface="+mn-lt"/>
                          <a:ea typeface="+mn-ea"/>
                          <a:cs typeface="+mn-cs"/>
                        </a:rPr>
                        <a:t>2020.gads – ne mazāk kā 111</a:t>
                      </a:r>
                      <a:endParaRPr lang="lv-LV" sz="2400" dirty="0"/>
                    </a:p>
                  </a:txBody>
                  <a:tcPr marL="91445" marR="91445"/>
                </a:tc>
              </a:tr>
              <a:tr h="901888">
                <a:tc>
                  <a:txBody>
                    <a:bodyPr/>
                    <a:lstStyle/>
                    <a:p>
                      <a:endParaRPr lang="lv-LV" sz="2400" dirty="0"/>
                    </a:p>
                  </a:txBody>
                  <a:tcPr marL="91445" marR="91445"/>
                </a:tc>
                <a:tc>
                  <a:txBody>
                    <a:bodyPr/>
                    <a:lstStyle/>
                    <a:p>
                      <a:r>
                        <a:rPr lang="lv-LV" sz="1800" kern="1200" dirty="0" smtClean="0">
                          <a:solidFill>
                            <a:schemeClr val="dk1"/>
                          </a:solidFill>
                          <a:latin typeface="+mn-lt"/>
                          <a:ea typeface="+mn-ea"/>
                          <a:cs typeface="+mn-cs"/>
                        </a:rPr>
                        <a:t>Rīcības grupas teritorijā darbojošos pašdarbības kolektīvu un pulciņu skaits</a:t>
                      </a:r>
                      <a:endParaRPr lang="lv-LV" sz="2400" dirty="0"/>
                    </a:p>
                  </a:txBody>
                  <a:tcPr marL="91445" marR="91445"/>
                </a:tc>
                <a:tc>
                  <a:txBody>
                    <a:bodyPr/>
                    <a:lstStyle/>
                    <a:p>
                      <a:r>
                        <a:rPr lang="lv-LV" sz="1800" kern="1200" dirty="0" smtClean="0">
                          <a:solidFill>
                            <a:schemeClr val="dk1"/>
                          </a:solidFill>
                          <a:latin typeface="+mn-lt"/>
                          <a:ea typeface="+mn-ea"/>
                          <a:cs typeface="+mn-cs"/>
                        </a:rPr>
                        <a:t>Bāze 2014.gads  – 87</a:t>
                      </a:r>
                    </a:p>
                    <a:p>
                      <a:r>
                        <a:rPr lang="lv-LV" sz="1800" kern="1200" dirty="0" smtClean="0">
                          <a:solidFill>
                            <a:schemeClr val="dk1"/>
                          </a:solidFill>
                          <a:latin typeface="+mn-lt"/>
                          <a:ea typeface="+mn-ea"/>
                          <a:cs typeface="+mn-cs"/>
                        </a:rPr>
                        <a:t>2018.gads – ne mazāk kā 90</a:t>
                      </a:r>
                    </a:p>
                    <a:p>
                      <a:r>
                        <a:rPr lang="lv-LV" sz="1800" kern="1200" dirty="0" smtClean="0">
                          <a:solidFill>
                            <a:schemeClr val="dk1"/>
                          </a:solidFill>
                          <a:latin typeface="+mn-lt"/>
                          <a:ea typeface="+mn-ea"/>
                          <a:cs typeface="+mn-cs"/>
                        </a:rPr>
                        <a:t>2020.gads – ne mazāk kā 93</a:t>
                      </a:r>
                      <a:endParaRPr lang="lv-LV" sz="2400" dirty="0"/>
                    </a:p>
                  </a:txBody>
                  <a:tcPr marL="91445" marR="91445"/>
                </a:tc>
              </a:tr>
              <a:tr h="1074502">
                <a:tc>
                  <a:txBody>
                    <a:bodyPr/>
                    <a:lstStyle/>
                    <a:p>
                      <a:endParaRPr lang="lv-LV" sz="2400" dirty="0"/>
                    </a:p>
                  </a:txBody>
                  <a:tcPr marL="91445" marR="91445"/>
                </a:tc>
                <a:tc>
                  <a:txBody>
                    <a:bodyPr/>
                    <a:lstStyle/>
                    <a:p>
                      <a:r>
                        <a:rPr lang="lv-LV" sz="1800" kern="1200" dirty="0" smtClean="0">
                          <a:solidFill>
                            <a:schemeClr val="dk1"/>
                          </a:solidFill>
                          <a:latin typeface="+mn-lt"/>
                          <a:ea typeface="+mn-ea"/>
                          <a:cs typeface="+mn-cs"/>
                        </a:rPr>
                        <a:t>Sabiedriski aktīvu cilvēku skaits (dalībnieku skaits pašdarbības kolektīvos, pulciņos, sporta klubos u.c. iniciatīvās)</a:t>
                      </a:r>
                      <a:endParaRPr lang="lv-LV" sz="2400" dirty="0"/>
                    </a:p>
                  </a:txBody>
                  <a:tcPr marL="91445" marR="91445"/>
                </a:tc>
                <a:tc>
                  <a:txBody>
                    <a:bodyPr/>
                    <a:lstStyle/>
                    <a:p>
                      <a:r>
                        <a:rPr lang="lv-LV" sz="1800" kern="1200" dirty="0" smtClean="0">
                          <a:solidFill>
                            <a:schemeClr val="dk1"/>
                          </a:solidFill>
                          <a:latin typeface="+mn-lt"/>
                          <a:ea typeface="+mn-ea"/>
                          <a:cs typeface="+mn-cs"/>
                        </a:rPr>
                        <a:t>Bāze 2014.gads  – 1173</a:t>
                      </a:r>
                    </a:p>
                    <a:p>
                      <a:r>
                        <a:rPr lang="lv-LV" sz="1800" kern="1200" dirty="0" smtClean="0">
                          <a:solidFill>
                            <a:schemeClr val="dk1"/>
                          </a:solidFill>
                          <a:latin typeface="+mn-lt"/>
                          <a:ea typeface="+mn-ea"/>
                          <a:cs typeface="+mn-cs"/>
                        </a:rPr>
                        <a:t>2018.gads – 1215</a:t>
                      </a:r>
                    </a:p>
                    <a:p>
                      <a:r>
                        <a:rPr lang="lv-LV" sz="1800" kern="1200" dirty="0" smtClean="0">
                          <a:solidFill>
                            <a:schemeClr val="dk1"/>
                          </a:solidFill>
                          <a:latin typeface="+mn-lt"/>
                          <a:ea typeface="+mn-ea"/>
                          <a:cs typeface="+mn-cs"/>
                        </a:rPr>
                        <a:t>2020.gads – 1255</a:t>
                      </a:r>
                      <a:endParaRPr lang="lv-LV" sz="2400" dirty="0"/>
                    </a:p>
                  </a:txBody>
                  <a:tcPr marL="91445" marR="91445"/>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irsraksts 1"/>
          <p:cNvSpPr>
            <a:spLocks noGrp="1"/>
          </p:cNvSpPr>
          <p:nvPr>
            <p:ph type="title"/>
          </p:nvPr>
        </p:nvSpPr>
        <p:spPr>
          <a:xfrm>
            <a:off x="838200" y="292100"/>
            <a:ext cx="10515600" cy="738188"/>
          </a:xfrm>
        </p:spPr>
        <p:txBody>
          <a:bodyPr/>
          <a:lstStyle/>
          <a:p>
            <a:pPr algn="ctr" eaLnBrk="1" hangingPunct="1"/>
            <a:r>
              <a:rPr lang="lv-LV" altLang="lv-LV" sz="2800" b="1" smtClean="0"/>
              <a:t>Rezultātu rādītāji (I)</a:t>
            </a:r>
          </a:p>
        </p:txBody>
      </p:sp>
      <p:graphicFrame>
        <p:nvGraphicFramePr>
          <p:cNvPr id="4" name="Satura vietturis 3"/>
          <p:cNvGraphicFramePr>
            <a:graphicFrameLocks noGrp="1"/>
          </p:cNvGraphicFramePr>
          <p:nvPr>
            <p:ph idx="1"/>
          </p:nvPr>
        </p:nvGraphicFramePr>
        <p:xfrm>
          <a:off x="623888" y="1058863"/>
          <a:ext cx="10972799" cy="5512864"/>
        </p:xfrm>
        <a:graphic>
          <a:graphicData uri="http://schemas.openxmlformats.org/drawingml/2006/table">
            <a:tbl>
              <a:tblPr firstRow="1" bandRow="1">
                <a:tableStyleId>{5C22544A-7EE6-4342-B048-85BDC9FD1C3A}</a:tableStyleId>
              </a:tblPr>
              <a:tblGrid>
                <a:gridCol w="3149601"/>
                <a:gridCol w="6506461"/>
                <a:gridCol w="1316737"/>
              </a:tblGrid>
              <a:tr h="768943">
                <a:tc>
                  <a:txBody>
                    <a:bodyPr/>
                    <a:lstStyle/>
                    <a:p>
                      <a:pPr algn="ctr"/>
                      <a:r>
                        <a:rPr lang="lv-LV" sz="2400" dirty="0" smtClean="0"/>
                        <a:t>Rīcības</a:t>
                      </a:r>
                      <a:endParaRPr lang="lv-LV" sz="2400" dirty="0"/>
                    </a:p>
                  </a:txBody>
                  <a:tcPr marL="91445" marR="91445"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400" dirty="0" smtClean="0"/>
                        <a:t>Rezultātu rādītāji</a:t>
                      </a:r>
                    </a:p>
                    <a:p>
                      <a:pPr algn="ctr"/>
                      <a:endParaRPr lang="lv-LV" sz="2400" dirty="0"/>
                    </a:p>
                  </a:txBody>
                  <a:tcPr marL="91445" marR="91445" marT="45705" marB="45705"/>
                </a:tc>
                <a:tc>
                  <a:txBody>
                    <a:bodyPr/>
                    <a:lstStyle/>
                    <a:p>
                      <a:pPr algn="ctr"/>
                      <a:r>
                        <a:rPr lang="lv-LV" sz="2400" dirty="0" smtClean="0"/>
                        <a:t>Vērtība</a:t>
                      </a:r>
                      <a:endParaRPr lang="lv-LV" sz="2400" dirty="0"/>
                    </a:p>
                  </a:txBody>
                  <a:tcPr marL="91445" marR="91445" marT="45705" marB="45705"/>
                </a:tc>
              </a:tr>
              <a:tr h="207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400" kern="1200" dirty="0" smtClean="0">
                          <a:solidFill>
                            <a:schemeClr val="dk1"/>
                          </a:solidFill>
                          <a:latin typeface="+mn-lt"/>
                          <a:ea typeface="+mn-ea"/>
                          <a:cs typeface="+mn-cs"/>
                        </a:rPr>
                        <a:t>1.1 Jaunu produktu radīšana un esošo attīstīšana</a:t>
                      </a:r>
                      <a:endParaRPr lang="lv-LV" sz="2400" dirty="0" smtClean="0"/>
                    </a:p>
                    <a:p>
                      <a:endParaRPr lang="lv-LV" sz="2400" dirty="0"/>
                    </a:p>
                  </a:txBody>
                  <a:tcPr marL="91445" marR="91445" marT="45705" marB="45705"/>
                </a:tc>
                <a:tc>
                  <a:txBody>
                    <a:bodyPr/>
                    <a:lstStyle/>
                    <a:p>
                      <a:r>
                        <a:rPr lang="lv-LV" sz="2000" kern="1200" dirty="0" smtClean="0">
                          <a:solidFill>
                            <a:schemeClr val="dk1"/>
                          </a:solidFill>
                          <a:latin typeface="+mn-lt"/>
                          <a:ea typeface="+mn-ea"/>
                          <a:cs typeface="+mn-cs"/>
                        </a:rPr>
                        <a:t>- Darbību uzsākuši vai paplašinājuši uzņēmēji</a:t>
                      </a:r>
                    </a:p>
                    <a:p>
                      <a:r>
                        <a:rPr lang="lv-LV" sz="2000" kern="1200" dirty="0" smtClean="0">
                          <a:solidFill>
                            <a:schemeClr val="dk1"/>
                          </a:solidFill>
                          <a:latin typeface="+mn-lt"/>
                          <a:ea typeface="+mn-ea"/>
                          <a:cs typeface="+mn-cs"/>
                        </a:rPr>
                        <a:t>- Izveidotas jaunas darbavietas</a:t>
                      </a:r>
                    </a:p>
                    <a:p>
                      <a:r>
                        <a:rPr lang="lv-LV" sz="2000" kern="1200" dirty="0" smtClean="0">
                          <a:solidFill>
                            <a:schemeClr val="dk1"/>
                          </a:solidFill>
                          <a:latin typeface="+mn-lt"/>
                          <a:ea typeface="+mn-ea"/>
                          <a:cs typeface="+mn-cs"/>
                        </a:rPr>
                        <a:t>- Saglabātas esošās darbavietas</a:t>
                      </a:r>
                    </a:p>
                    <a:p>
                      <a:r>
                        <a:rPr lang="lv-LV" sz="2000" kern="1200" dirty="0" smtClean="0">
                          <a:solidFill>
                            <a:schemeClr val="dk1"/>
                          </a:solidFill>
                          <a:latin typeface="+mn-lt"/>
                          <a:ea typeface="+mn-ea"/>
                          <a:cs typeface="+mn-cs"/>
                        </a:rPr>
                        <a:t>- Uzsākta jaunu produktu ražošana</a:t>
                      </a:r>
                    </a:p>
                    <a:p>
                      <a:r>
                        <a:rPr lang="lv-LV" sz="2000" kern="1200" dirty="0" smtClean="0">
                          <a:solidFill>
                            <a:schemeClr val="dk1"/>
                          </a:solidFill>
                          <a:latin typeface="+mn-lt"/>
                          <a:ea typeface="+mn-ea"/>
                          <a:cs typeface="+mn-cs"/>
                        </a:rPr>
                        <a:t>- Uzlabojušies darba apstākļi uzņēmumos</a:t>
                      </a:r>
                    </a:p>
                    <a:p>
                      <a:r>
                        <a:rPr lang="lv-LV" sz="2000" kern="1200" dirty="0" smtClean="0">
                          <a:solidFill>
                            <a:schemeClr val="dk1"/>
                          </a:solidFill>
                          <a:latin typeface="+mn-lt"/>
                          <a:ea typeface="+mn-ea"/>
                          <a:cs typeface="+mn-cs"/>
                        </a:rPr>
                        <a:t>- Iegādātas jaunas iekārtas vai aprīkojums uzņēmumiem</a:t>
                      </a:r>
                    </a:p>
                    <a:p>
                      <a:r>
                        <a:rPr lang="lv-LV" sz="2000" kern="1200" dirty="0" smtClean="0">
                          <a:solidFill>
                            <a:schemeClr val="dk1"/>
                          </a:solidFill>
                          <a:latin typeface="+mn-lt"/>
                          <a:ea typeface="+mn-ea"/>
                          <a:cs typeface="+mn-cs"/>
                        </a:rPr>
                        <a:t>- Mācībās prasmes ieguvuši vai pilnveidojuši darbinieki</a:t>
                      </a:r>
                      <a:endParaRPr lang="lv-LV" sz="2000" dirty="0"/>
                    </a:p>
                  </a:txBody>
                  <a:tcPr marL="91445" marR="91445" marT="45705" marB="45705"/>
                </a:tc>
                <a:tc>
                  <a:txBody>
                    <a:bodyPr/>
                    <a:lstStyle/>
                    <a:p>
                      <a:pPr algn="ctr"/>
                      <a:r>
                        <a:rPr lang="lv-LV" sz="1800" dirty="0" smtClean="0"/>
                        <a:t>7</a:t>
                      </a:r>
                    </a:p>
                    <a:p>
                      <a:pPr algn="ctr"/>
                      <a:r>
                        <a:rPr lang="lv-LV" sz="1800" dirty="0" smtClean="0"/>
                        <a:t>4</a:t>
                      </a:r>
                    </a:p>
                    <a:p>
                      <a:pPr algn="ctr"/>
                      <a:r>
                        <a:rPr lang="lv-LV" sz="1800" dirty="0" smtClean="0"/>
                        <a:t>5</a:t>
                      </a:r>
                    </a:p>
                    <a:p>
                      <a:pPr algn="ctr"/>
                      <a:r>
                        <a:rPr lang="lv-LV" sz="1800" dirty="0" smtClean="0"/>
                        <a:t>4</a:t>
                      </a:r>
                    </a:p>
                    <a:p>
                      <a:pPr algn="ctr"/>
                      <a:r>
                        <a:rPr lang="lv-LV" sz="1800" dirty="0" smtClean="0"/>
                        <a:t>2</a:t>
                      </a:r>
                    </a:p>
                    <a:p>
                      <a:pPr algn="ctr"/>
                      <a:r>
                        <a:rPr lang="lv-LV" sz="1800" dirty="0" smtClean="0"/>
                        <a:t>7</a:t>
                      </a:r>
                    </a:p>
                    <a:p>
                      <a:pPr algn="ctr"/>
                      <a:r>
                        <a:rPr lang="lv-LV" sz="1800" dirty="0" smtClean="0"/>
                        <a:t>5</a:t>
                      </a:r>
                      <a:endParaRPr lang="lv-LV" sz="1800" dirty="0"/>
                    </a:p>
                  </a:txBody>
                  <a:tcPr marL="91445" marR="91445" marT="45705" marB="45705"/>
                </a:tc>
              </a:tr>
              <a:tr h="2464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400" kern="1200" dirty="0" smtClean="0">
                          <a:solidFill>
                            <a:schemeClr val="dk1"/>
                          </a:solidFill>
                          <a:latin typeface="+mn-lt"/>
                          <a:ea typeface="+mn-ea"/>
                          <a:cs typeface="+mn-cs"/>
                        </a:rPr>
                        <a:t>1.2 Jaunu pakalpojumu radīšana un esošo attīstīšana</a:t>
                      </a:r>
                      <a:endParaRPr lang="lv-LV" sz="2400" dirty="0" smtClean="0"/>
                    </a:p>
                    <a:p>
                      <a:endParaRPr lang="lv-LV" sz="2400" dirty="0"/>
                    </a:p>
                  </a:txBody>
                  <a:tcPr marL="91445" marR="91445" marT="45705" marB="45705"/>
                </a:tc>
                <a:tc>
                  <a:txBody>
                    <a:bodyPr/>
                    <a:lstStyle/>
                    <a:p>
                      <a:r>
                        <a:rPr lang="lv-LV" sz="2000" kern="1200" dirty="0" smtClean="0">
                          <a:solidFill>
                            <a:schemeClr val="dk1"/>
                          </a:solidFill>
                          <a:latin typeface="+mn-lt"/>
                          <a:ea typeface="+mn-ea"/>
                          <a:cs typeface="+mn-cs"/>
                        </a:rPr>
                        <a:t>- Darbību uzsākuši vai paplašinājuši pakalpojumu sniedzēji</a:t>
                      </a:r>
                    </a:p>
                    <a:p>
                      <a:r>
                        <a:rPr lang="lv-LV" sz="2000" kern="1200" dirty="0" smtClean="0">
                          <a:solidFill>
                            <a:schemeClr val="dk1"/>
                          </a:solidFill>
                          <a:latin typeface="+mn-lt"/>
                          <a:ea typeface="+mn-ea"/>
                          <a:cs typeface="+mn-cs"/>
                        </a:rPr>
                        <a:t>- Izveidotas jaunas darbavietas</a:t>
                      </a:r>
                    </a:p>
                    <a:p>
                      <a:r>
                        <a:rPr lang="lv-LV" sz="2000" kern="1200" dirty="0" smtClean="0">
                          <a:solidFill>
                            <a:schemeClr val="dk1"/>
                          </a:solidFill>
                          <a:latin typeface="+mn-lt"/>
                          <a:ea typeface="+mn-ea"/>
                          <a:cs typeface="+mn-cs"/>
                        </a:rPr>
                        <a:t>- Saglabātas esošās darbavietas</a:t>
                      </a:r>
                    </a:p>
                    <a:p>
                      <a:r>
                        <a:rPr lang="lv-LV" sz="2000" kern="1200" dirty="0" smtClean="0">
                          <a:solidFill>
                            <a:schemeClr val="dk1"/>
                          </a:solidFill>
                          <a:latin typeface="+mn-lt"/>
                          <a:ea typeface="+mn-ea"/>
                          <a:cs typeface="+mn-cs"/>
                        </a:rPr>
                        <a:t>- Uzsākta jaunu pakalpojumu piedāvāšana</a:t>
                      </a:r>
                    </a:p>
                    <a:p>
                      <a:r>
                        <a:rPr lang="lv-LV" sz="2000" kern="1200" dirty="0" smtClean="0">
                          <a:solidFill>
                            <a:schemeClr val="dk1"/>
                          </a:solidFill>
                          <a:latin typeface="+mn-lt"/>
                          <a:ea typeface="+mn-ea"/>
                          <a:cs typeface="+mn-cs"/>
                        </a:rPr>
                        <a:t>- Iegādāts aprīkojums pakalpojumu sniedzējiem</a:t>
                      </a:r>
                    </a:p>
                    <a:p>
                      <a:r>
                        <a:rPr lang="lv-LV" sz="2000" kern="1200" dirty="0" smtClean="0">
                          <a:solidFill>
                            <a:schemeClr val="dk1"/>
                          </a:solidFill>
                          <a:latin typeface="+mn-lt"/>
                          <a:ea typeface="+mn-ea"/>
                          <a:cs typeface="+mn-cs"/>
                        </a:rPr>
                        <a:t>- Mācībās prasmes ieguvuši vai pilnveidojuši darbinieki</a:t>
                      </a:r>
                      <a:endParaRPr lang="lv-LV" sz="2000" dirty="0"/>
                    </a:p>
                  </a:txBody>
                  <a:tcPr marL="91445" marR="91445" marT="45705" marB="45705"/>
                </a:tc>
                <a:tc>
                  <a:txBody>
                    <a:bodyPr/>
                    <a:lstStyle/>
                    <a:p>
                      <a:pPr algn="ctr"/>
                      <a:r>
                        <a:rPr lang="lv-LV" sz="1800" dirty="0" smtClean="0"/>
                        <a:t>6</a:t>
                      </a:r>
                    </a:p>
                    <a:p>
                      <a:pPr algn="ctr"/>
                      <a:r>
                        <a:rPr lang="lv-LV" sz="1800" dirty="0" smtClean="0"/>
                        <a:t>3</a:t>
                      </a:r>
                    </a:p>
                    <a:p>
                      <a:pPr algn="ctr"/>
                      <a:r>
                        <a:rPr lang="lv-LV" sz="1800" dirty="0" smtClean="0"/>
                        <a:t>4</a:t>
                      </a:r>
                    </a:p>
                    <a:p>
                      <a:pPr algn="ctr"/>
                      <a:r>
                        <a:rPr lang="lv-LV" sz="1800" dirty="0" smtClean="0"/>
                        <a:t>4</a:t>
                      </a:r>
                    </a:p>
                    <a:p>
                      <a:pPr algn="ctr"/>
                      <a:r>
                        <a:rPr lang="lv-LV" sz="1800" dirty="0" smtClean="0"/>
                        <a:t>6</a:t>
                      </a:r>
                    </a:p>
                    <a:p>
                      <a:pPr algn="ctr"/>
                      <a:r>
                        <a:rPr lang="lv-LV" sz="1800" dirty="0" smtClean="0"/>
                        <a:t>5</a:t>
                      </a:r>
                      <a:endParaRPr lang="lv-LV" sz="1800" dirty="0"/>
                    </a:p>
                  </a:txBody>
                  <a:tcPr marL="91445" marR="91445" marT="45705" marB="45705"/>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Virsraksts 1"/>
          <p:cNvSpPr>
            <a:spLocks noGrp="1"/>
          </p:cNvSpPr>
          <p:nvPr>
            <p:ph type="title"/>
          </p:nvPr>
        </p:nvSpPr>
        <p:spPr>
          <a:xfrm>
            <a:off x="838200" y="292100"/>
            <a:ext cx="10515600" cy="738188"/>
          </a:xfrm>
        </p:spPr>
        <p:txBody>
          <a:bodyPr/>
          <a:lstStyle/>
          <a:p>
            <a:pPr algn="ctr" eaLnBrk="1" hangingPunct="1"/>
            <a:r>
              <a:rPr lang="lv-LV" altLang="lv-LV" sz="2800" b="1" smtClean="0"/>
              <a:t>Rezultātu rādītāji (II)</a:t>
            </a:r>
          </a:p>
        </p:txBody>
      </p:sp>
      <p:graphicFrame>
        <p:nvGraphicFramePr>
          <p:cNvPr id="4" name="Satura vietturis 3"/>
          <p:cNvGraphicFramePr>
            <a:graphicFrameLocks noGrp="1"/>
          </p:cNvGraphicFramePr>
          <p:nvPr>
            <p:ph idx="1"/>
          </p:nvPr>
        </p:nvGraphicFramePr>
        <p:xfrm>
          <a:off x="623888" y="1058863"/>
          <a:ext cx="10972799" cy="4898076"/>
        </p:xfrm>
        <a:graphic>
          <a:graphicData uri="http://schemas.openxmlformats.org/drawingml/2006/table">
            <a:tbl>
              <a:tblPr firstRow="1" bandRow="1">
                <a:tableStyleId>{5C22544A-7EE6-4342-B048-85BDC9FD1C3A}</a:tableStyleId>
              </a:tblPr>
              <a:tblGrid>
                <a:gridCol w="3018973"/>
                <a:gridCol w="6637089"/>
                <a:gridCol w="1316737"/>
              </a:tblGrid>
              <a:tr h="638627">
                <a:tc>
                  <a:txBody>
                    <a:bodyPr/>
                    <a:lstStyle/>
                    <a:p>
                      <a:pPr algn="ctr"/>
                      <a:r>
                        <a:rPr lang="lv-LV" sz="2400" dirty="0" smtClean="0"/>
                        <a:t>Rīcības</a:t>
                      </a:r>
                      <a:endParaRPr lang="lv-LV" sz="2400" dirty="0"/>
                    </a:p>
                  </a:txBody>
                  <a:tcPr marL="91445" marR="91445"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400" dirty="0" smtClean="0"/>
                        <a:t>Rezultātu rādītāji</a:t>
                      </a:r>
                    </a:p>
                    <a:p>
                      <a:pPr algn="ctr"/>
                      <a:endParaRPr lang="lv-LV" sz="2400" dirty="0"/>
                    </a:p>
                  </a:txBody>
                  <a:tcPr marL="91445" marR="91445" marT="45705" marB="45705"/>
                </a:tc>
                <a:tc>
                  <a:txBody>
                    <a:bodyPr/>
                    <a:lstStyle/>
                    <a:p>
                      <a:pPr algn="ctr"/>
                      <a:r>
                        <a:rPr lang="lv-LV" sz="2400" dirty="0" smtClean="0"/>
                        <a:t>Vērtība</a:t>
                      </a:r>
                      <a:endParaRPr lang="lv-LV" sz="2400" dirty="0"/>
                    </a:p>
                  </a:txBody>
                  <a:tcPr marL="91445" marR="91445" marT="45705" marB="45705"/>
                </a:tc>
              </a:tr>
              <a:tr h="517477">
                <a:tc>
                  <a:txBody>
                    <a:bodyPr/>
                    <a:lstStyle/>
                    <a:p>
                      <a:r>
                        <a:rPr lang="lv-LV" sz="2400" kern="1200" dirty="0" smtClean="0">
                          <a:solidFill>
                            <a:schemeClr val="dk1"/>
                          </a:solidFill>
                          <a:latin typeface="+mn-lt"/>
                          <a:ea typeface="+mn-ea"/>
                          <a:cs typeface="+mn-cs"/>
                        </a:rPr>
                        <a:t>1.3 Vietējo produktu realizācija tirgū</a:t>
                      </a:r>
                      <a:endParaRPr lang="lv-LV" sz="2400" dirty="0"/>
                    </a:p>
                  </a:txBody>
                  <a:tcPr marL="91445" marR="91445" marT="45705" marB="45705"/>
                </a:tc>
                <a:tc>
                  <a:txBody>
                    <a:bodyPr/>
                    <a:lstStyle/>
                    <a:p>
                      <a:r>
                        <a:rPr lang="lv-LV" sz="2000" kern="1200" dirty="0" smtClean="0">
                          <a:solidFill>
                            <a:schemeClr val="dk1"/>
                          </a:solidFill>
                          <a:latin typeface="+mn-lt"/>
                          <a:ea typeface="+mn-ea"/>
                          <a:cs typeface="+mn-cs"/>
                        </a:rPr>
                        <a:t>- Izveidotas vai labiekārtotas tirdzniecības vietas</a:t>
                      </a:r>
                    </a:p>
                    <a:p>
                      <a:r>
                        <a:rPr lang="lv-LV" sz="2000" kern="1200" dirty="0" smtClean="0">
                          <a:solidFill>
                            <a:schemeClr val="dk1"/>
                          </a:solidFill>
                          <a:latin typeface="+mn-lt"/>
                          <a:ea typeface="+mn-ea"/>
                          <a:cs typeface="+mn-cs"/>
                        </a:rPr>
                        <a:t>- Iegādāta mobilā izstāžu iekārta</a:t>
                      </a:r>
                    </a:p>
                    <a:p>
                      <a:r>
                        <a:rPr lang="lv-LV" sz="2000" kern="1200" dirty="0" smtClean="0">
                          <a:solidFill>
                            <a:schemeClr val="dk1"/>
                          </a:solidFill>
                          <a:latin typeface="+mn-lt"/>
                          <a:ea typeface="+mn-ea"/>
                          <a:cs typeface="+mn-cs"/>
                        </a:rPr>
                        <a:t>- Izveidoti zīmoli vietējiem produktiem</a:t>
                      </a:r>
                    </a:p>
                    <a:p>
                      <a:r>
                        <a:rPr lang="lv-LV" sz="2000" kern="1200" dirty="0" smtClean="0">
                          <a:solidFill>
                            <a:schemeClr val="dk1"/>
                          </a:solidFill>
                          <a:latin typeface="+mn-lt"/>
                          <a:ea typeface="+mn-ea"/>
                          <a:cs typeface="+mn-cs"/>
                        </a:rPr>
                        <a:t>- Uzņēmēji piedalījušies tirdziņos vai izstādēs</a:t>
                      </a:r>
                      <a:endParaRPr lang="lv-LV" sz="2000" dirty="0"/>
                    </a:p>
                  </a:txBody>
                  <a:tcPr marL="91445" marR="91445" marT="45705" marB="45705"/>
                </a:tc>
                <a:tc>
                  <a:txBody>
                    <a:bodyPr/>
                    <a:lstStyle/>
                    <a:p>
                      <a:pPr algn="ctr"/>
                      <a:r>
                        <a:rPr lang="lv-LV" sz="1800" dirty="0" smtClean="0"/>
                        <a:t>2</a:t>
                      </a:r>
                    </a:p>
                    <a:p>
                      <a:pPr algn="ctr"/>
                      <a:r>
                        <a:rPr lang="lv-LV" sz="1800" dirty="0" smtClean="0"/>
                        <a:t>1</a:t>
                      </a:r>
                    </a:p>
                    <a:p>
                      <a:pPr algn="ctr"/>
                      <a:r>
                        <a:rPr lang="lv-LV" sz="1800" dirty="0" smtClean="0"/>
                        <a:t>2</a:t>
                      </a:r>
                    </a:p>
                    <a:p>
                      <a:pPr algn="ctr"/>
                      <a:r>
                        <a:rPr lang="lv-LV" sz="1800" dirty="0" smtClean="0"/>
                        <a:t>2</a:t>
                      </a:r>
                      <a:endParaRPr lang="lv-LV" sz="1800" dirty="0"/>
                    </a:p>
                  </a:txBody>
                  <a:tcPr marL="91445" marR="91445" marT="45705" marB="45705"/>
                </a:tc>
              </a:tr>
              <a:tr h="517477">
                <a:tc>
                  <a:txBody>
                    <a:bodyPr/>
                    <a:lstStyle/>
                    <a:p>
                      <a:r>
                        <a:rPr lang="lv-LV" sz="2400" kern="1200" dirty="0" smtClean="0">
                          <a:solidFill>
                            <a:schemeClr val="dk1"/>
                          </a:solidFill>
                          <a:latin typeface="+mn-lt"/>
                          <a:ea typeface="+mn-ea"/>
                          <a:cs typeface="+mn-cs"/>
                        </a:rPr>
                        <a:t>2.1 Vides sakārtošana</a:t>
                      </a:r>
                      <a:endParaRPr lang="lv-LV" sz="2400" dirty="0"/>
                    </a:p>
                  </a:txBody>
                  <a:tcPr marL="91445" marR="91445" marT="45705" marB="45705"/>
                </a:tc>
                <a:tc>
                  <a:txBody>
                    <a:bodyPr/>
                    <a:lstStyle/>
                    <a:p>
                      <a:pPr>
                        <a:spcAft>
                          <a:spcPts val="0"/>
                        </a:spcAft>
                      </a:pPr>
                      <a:r>
                        <a:rPr lang="lv-LV" sz="2000" kern="1200" dirty="0" smtClean="0">
                          <a:solidFill>
                            <a:schemeClr val="dk1"/>
                          </a:solidFill>
                          <a:latin typeface="+mn-lt"/>
                          <a:ea typeface="+mn-ea"/>
                          <a:cs typeface="+mn-cs"/>
                        </a:rPr>
                        <a:t>- Sakārtots dabas vai kultūrvēsturisks objekts</a:t>
                      </a:r>
                    </a:p>
                    <a:p>
                      <a:pPr>
                        <a:spcAft>
                          <a:spcPts val="0"/>
                        </a:spcAft>
                      </a:pPr>
                      <a:r>
                        <a:rPr lang="lv-LV" sz="2000" kern="1200" dirty="0" smtClean="0">
                          <a:solidFill>
                            <a:schemeClr val="dk1"/>
                          </a:solidFill>
                          <a:latin typeface="+mn-lt"/>
                          <a:ea typeface="+mn-ea"/>
                          <a:cs typeface="+mn-cs"/>
                        </a:rPr>
                        <a:t>- Ierīkots lifts vai pacēlējs</a:t>
                      </a:r>
                    </a:p>
                    <a:p>
                      <a:pPr>
                        <a:spcAft>
                          <a:spcPts val="0"/>
                        </a:spcAft>
                      </a:pPr>
                      <a:r>
                        <a:rPr lang="lv-LV" sz="2000" kern="1200" dirty="0" smtClean="0">
                          <a:solidFill>
                            <a:schemeClr val="dk1"/>
                          </a:solidFill>
                          <a:latin typeface="+mn-lt"/>
                          <a:ea typeface="+mn-ea"/>
                          <a:cs typeface="+mn-cs"/>
                        </a:rPr>
                        <a:t>- Izveidota vai labiekārtota dabas taka</a:t>
                      </a:r>
                    </a:p>
                    <a:p>
                      <a:pPr>
                        <a:spcAft>
                          <a:spcPts val="0"/>
                        </a:spcAft>
                      </a:pPr>
                      <a:r>
                        <a:rPr lang="lv-LV" sz="2000" kern="1200" dirty="0" smtClean="0">
                          <a:solidFill>
                            <a:schemeClr val="dk1"/>
                          </a:solidFill>
                          <a:latin typeface="+mn-lt"/>
                          <a:ea typeface="+mn-ea"/>
                          <a:cs typeface="+mn-cs"/>
                        </a:rPr>
                        <a:t>- Labiekārtots tirgus laukums</a:t>
                      </a:r>
                    </a:p>
                    <a:p>
                      <a:pPr>
                        <a:spcAft>
                          <a:spcPts val="0"/>
                        </a:spcAft>
                      </a:pPr>
                      <a:r>
                        <a:rPr lang="lv-LV" sz="2000" kern="1200" dirty="0" smtClean="0">
                          <a:solidFill>
                            <a:schemeClr val="dk1"/>
                          </a:solidFill>
                          <a:latin typeface="+mn-lt"/>
                          <a:ea typeface="+mn-ea"/>
                          <a:cs typeface="+mn-cs"/>
                        </a:rPr>
                        <a:t>- Uzbūvēts vai rekonstruēts gājēju tiltiņš</a:t>
                      </a:r>
                    </a:p>
                    <a:p>
                      <a:pPr>
                        <a:spcAft>
                          <a:spcPts val="0"/>
                        </a:spcAft>
                      </a:pPr>
                      <a:r>
                        <a:rPr lang="lv-LV" sz="2000" kern="1200" dirty="0" smtClean="0">
                          <a:solidFill>
                            <a:schemeClr val="dk1"/>
                          </a:solidFill>
                          <a:latin typeface="+mn-lt"/>
                          <a:ea typeface="+mn-ea"/>
                          <a:cs typeface="+mn-cs"/>
                        </a:rPr>
                        <a:t>- Labiekārtots sabiedrisks objekts</a:t>
                      </a:r>
                    </a:p>
                    <a:p>
                      <a:pPr>
                        <a:spcAft>
                          <a:spcPts val="0"/>
                        </a:spcAft>
                      </a:pPr>
                      <a:r>
                        <a:rPr lang="lv-LV" sz="2000" kern="1200" dirty="0" smtClean="0">
                          <a:solidFill>
                            <a:schemeClr val="dk1"/>
                          </a:solidFill>
                          <a:latin typeface="+mn-lt"/>
                          <a:ea typeface="+mn-ea"/>
                          <a:cs typeface="+mn-cs"/>
                        </a:rPr>
                        <a:t>- Ierīkota sabiedriskā tualete</a:t>
                      </a:r>
                    </a:p>
                    <a:p>
                      <a:pPr>
                        <a:spcAft>
                          <a:spcPts val="0"/>
                        </a:spcAft>
                      </a:pPr>
                      <a:r>
                        <a:rPr lang="lv-LV" sz="2000" kern="1200" dirty="0" smtClean="0">
                          <a:solidFill>
                            <a:schemeClr val="dk1"/>
                          </a:solidFill>
                          <a:latin typeface="+mn-lt"/>
                          <a:ea typeface="+mn-ea"/>
                          <a:cs typeface="+mn-cs"/>
                        </a:rPr>
                        <a:t>- Uzstādītas norādes zīmes</a:t>
                      </a:r>
                    </a:p>
                    <a:p>
                      <a:pPr>
                        <a:lnSpc>
                          <a:spcPct val="107000"/>
                        </a:lnSpc>
                        <a:spcAft>
                          <a:spcPts val="0"/>
                        </a:spcAft>
                      </a:pPr>
                      <a:r>
                        <a:rPr lang="lv-LV" sz="2000" kern="1200" dirty="0" smtClean="0">
                          <a:solidFill>
                            <a:schemeClr val="dk1"/>
                          </a:solidFill>
                          <a:latin typeface="+mn-lt"/>
                          <a:ea typeface="+mn-ea"/>
                          <a:cs typeface="+mn-cs"/>
                        </a:rPr>
                        <a:t>- Uzstādīti informācijas stendi</a:t>
                      </a:r>
                    </a:p>
                  </a:txBody>
                  <a:tcPr marL="68580" marR="68580" marT="0" marB="0"/>
                </a:tc>
                <a:tc>
                  <a:txBody>
                    <a:bodyPr/>
                    <a:lstStyle/>
                    <a:p>
                      <a:pPr algn="ctr"/>
                      <a:r>
                        <a:rPr lang="lv-LV" sz="1800" dirty="0" smtClean="0"/>
                        <a:t>1</a:t>
                      </a:r>
                    </a:p>
                    <a:p>
                      <a:pPr algn="ctr"/>
                      <a:r>
                        <a:rPr lang="lv-LV" sz="1800" dirty="0" smtClean="0"/>
                        <a:t>1</a:t>
                      </a:r>
                    </a:p>
                    <a:p>
                      <a:pPr algn="ctr"/>
                      <a:r>
                        <a:rPr lang="lv-LV" sz="1800" dirty="0" smtClean="0"/>
                        <a:t>1</a:t>
                      </a:r>
                    </a:p>
                    <a:p>
                      <a:pPr algn="ctr"/>
                      <a:r>
                        <a:rPr lang="lv-LV" sz="1800" dirty="0" smtClean="0"/>
                        <a:t>1</a:t>
                      </a:r>
                    </a:p>
                    <a:p>
                      <a:pPr algn="ctr"/>
                      <a:r>
                        <a:rPr lang="lv-LV" sz="1800" dirty="0" smtClean="0"/>
                        <a:t>1</a:t>
                      </a:r>
                    </a:p>
                    <a:p>
                      <a:pPr algn="ctr"/>
                      <a:r>
                        <a:rPr lang="lv-LV" sz="1800" dirty="0" smtClean="0"/>
                        <a:t>1</a:t>
                      </a:r>
                    </a:p>
                    <a:p>
                      <a:pPr algn="ctr"/>
                      <a:r>
                        <a:rPr lang="lv-LV" sz="1800" dirty="0" smtClean="0"/>
                        <a:t>1</a:t>
                      </a:r>
                    </a:p>
                    <a:p>
                      <a:pPr algn="ctr"/>
                      <a:r>
                        <a:rPr lang="lv-LV" sz="1800" dirty="0" smtClean="0"/>
                        <a:t>10</a:t>
                      </a:r>
                    </a:p>
                    <a:p>
                      <a:pPr algn="ctr"/>
                      <a:r>
                        <a:rPr lang="lv-LV" sz="1800" dirty="0" smtClean="0"/>
                        <a:t>3</a:t>
                      </a:r>
                      <a:endParaRPr lang="lv-LV" sz="1800" dirty="0"/>
                    </a:p>
                  </a:txBody>
                  <a:tcPr marL="91445" marR="91445" marT="45705" marB="45705"/>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Virsraksts 1"/>
          <p:cNvSpPr>
            <a:spLocks noGrp="1"/>
          </p:cNvSpPr>
          <p:nvPr>
            <p:ph type="title"/>
          </p:nvPr>
        </p:nvSpPr>
        <p:spPr>
          <a:xfrm>
            <a:off x="896938" y="234950"/>
            <a:ext cx="10515600" cy="738188"/>
          </a:xfrm>
        </p:spPr>
        <p:txBody>
          <a:bodyPr/>
          <a:lstStyle/>
          <a:p>
            <a:pPr algn="ctr" eaLnBrk="1" hangingPunct="1"/>
            <a:r>
              <a:rPr lang="lv-LV" altLang="lv-LV" sz="2800" b="1" smtClean="0"/>
              <a:t>Rezultātu rādītāji (III)</a:t>
            </a:r>
          </a:p>
        </p:txBody>
      </p:sp>
      <p:graphicFrame>
        <p:nvGraphicFramePr>
          <p:cNvPr id="4" name="Satura vietturis 3"/>
          <p:cNvGraphicFramePr>
            <a:graphicFrameLocks noGrp="1"/>
          </p:cNvGraphicFramePr>
          <p:nvPr>
            <p:ph idx="1"/>
          </p:nvPr>
        </p:nvGraphicFramePr>
        <p:xfrm>
          <a:off x="623888" y="1058863"/>
          <a:ext cx="10972799" cy="5579806"/>
        </p:xfrm>
        <a:graphic>
          <a:graphicData uri="http://schemas.openxmlformats.org/drawingml/2006/table">
            <a:tbl>
              <a:tblPr firstRow="1" bandRow="1">
                <a:tableStyleId>{5C22544A-7EE6-4342-B048-85BDC9FD1C3A}</a:tableStyleId>
              </a:tblPr>
              <a:tblGrid>
                <a:gridCol w="2394858"/>
                <a:gridCol w="7261204"/>
                <a:gridCol w="1316737"/>
              </a:tblGrid>
              <a:tr h="638626">
                <a:tc>
                  <a:txBody>
                    <a:bodyPr/>
                    <a:lstStyle/>
                    <a:p>
                      <a:pPr algn="ctr"/>
                      <a:r>
                        <a:rPr lang="lv-LV" sz="2400" dirty="0" smtClean="0"/>
                        <a:t>Rīcības</a:t>
                      </a:r>
                      <a:endParaRPr lang="lv-LV" sz="2400" dirty="0"/>
                    </a:p>
                  </a:txBody>
                  <a:tcPr marL="91445" marR="91445"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400" smtClean="0"/>
                        <a:t>Rezultātu rādītāji</a:t>
                      </a:r>
                      <a:endParaRPr lang="lv-LV" sz="2400" dirty="0"/>
                    </a:p>
                  </a:txBody>
                  <a:tcPr marL="91445" marR="91445" marT="45705" marB="45705"/>
                </a:tc>
                <a:tc>
                  <a:txBody>
                    <a:bodyPr/>
                    <a:lstStyle/>
                    <a:p>
                      <a:pPr algn="ctr"/>
                      <a:r>
                        <a:rPr lang="lv-LV" sz="2400" dirty="0" smtClean="0"/>
                        <a:t>Vērtība</a:t>
                      </a:r>
                      <a:endParaRPr lang="lv-LV" sz="2400" dirty="0"/>
                    </a:p>
                  </a:txBody>
                  <a:tcPr marL="91445" marR="91445" marT="45705" marB="45705"/>
                </a:tc>
              </a:tr>
              <a:tr h="2375021">
                <a:tc>
                  <a:txBody>
                    <a:bodyPr/>
                    <a:lstStyle/>
                    <a:p>
                      <a:r>
                        <a:rPr lang="lv-LV" sz="2400" kern="1200" dirty="0" smtClean="0">
                          <a:solidFill>
                            <a:schemeClr val="dk1"/>
                          </a:solidFill>
                          <a:latin typeface="+mn-lt"/>
                          <a:ea typeface="+mn-ea"/>
                          <a:cs typeface="+mn-cs"/>
                        </a:rPr>
                        <a:t>2.2 Saturīga brīvā laika pavadīšana</a:t>
                      </a:r>
                      <a:endParaRPr lang="lv-LV" sz="2400" dirty="0"/>
                    </a:p>
                  </a:txBody>
                  <a:tcPr marL="91445" marR="91445" marT="45705" marB="45705"/>
                </a:tc>
                <a:tc>
                  <a:txBody>
                    <a:bodyPr/>
                    <a:lstStyle/>
                    <a:p>
                      <a:r>
                        <a:rPr lang="lv-LV" sz="1600" kern="1200" dirty="0" smtClean="0">
                          <a:solidFill>
                            <a:schemeClr val="dk1"/>
                          </a:solidFill>
                          <a:latin typeface="+mn-lt"/>
                          <a:ea typeface="+mn-ea"/>
                          <a:cs typeface="+mn-cs"/>
                        </a:rPr>
                        <a:t>- Iekārtotas un aprīkotas telpas brīvā laika pavadīšanas pasākumiem</a:t>
                      </a:r>
                    </a:p>
                    <a:p>
                      <a:r>
                        <a:rPr lang="lv-LV" sz="1600" kern="1200" dirty="0" smtClean="0">
                          <a:solidFill>
                            <a:schemeClr val="dk1"/>
                          </a:solidFill>
                          <a:latin typeface="+mn-lt"/>
                          <a:ea typeface="+mn-ea"/>
                          <a:cs typeface="+mn-cs"/>
                        </a:rPr>
                        <a:t>- Ierīkoti vai labiekārtoti rotaļu laukumi</a:t>
                      </a:r>
                    </a:p>
                    <a:p>
                      <a:r>
                        <a:rPr lang="lv-LV" sz="1600" kern="1200" dirty="0" smtClean="0">
                          <a:solidFill>
                            <a:schemeClr val="dk1"/>
                          </a:solidFill>
                          <a:latin typeface="+mn-lt"/>
                          <a:ea typeface="+mn-ea"/>
                          <a:cs typeface="+mn-cs"/>
                        </a:rPr>
                        <a:t>- Labiekārtotas sporta zāles</a:t>
                      </a:r>
                    </a:p>
                    <a:p>
                      <a:r>
                        <a:rPr lang="lv-LV" sz="1600" kern="1200" dirty="0" smtClean="0">
                          <a:solidFill>
                            <a:schemeClr val="dk1"/>
                          </a:solidFill>
                          <a:latin typeface="+mn-lt"/>
                          <a:ea typeface="+mn-ea"/>
                          <a:cs typeface="+mn-cs"/>
                        </a:rPr>
                        <a:t>- Labiekārtoti sporta laukumi</a:t>
                      </a:r>
                    </a:p>
                    <a:p>
                      <a:r>
                        <a:rPr lang="lv-LV" sz="1600" kern="1200" dirty="0" smtClean="0">
                          <a:solidFill>
                            <a:schemeClr val="dk1"/>
                          </a:solidFill>
                          <a:latin typeface="+mn-lt"/>
                          <a:ea typeface="+mn-ea"/>
                          <a:cs typeface="+mn-cs"/>
                        </a:rPr>
                        <a:t>- Ierīkota slēpošanas trase</a:t>
                      </a:r>
                    </a:p>
                    <a:p>
                      <a:r>
                        <a:rPr lang="lv-LV" sz="1600" kern="1200" dirty="0" smtClean="0">
                          <a:solidFill>
                            <a:schemeClr val="dk1"/>
                          </a:solidFill>
                          <a:latin typeface="+mn-lt"/>
                          <a:ea typeface="+mn-ea"/>
                          <a:cs typeface="+mn-cs"/>
                        </a:rPr>
                        <a:t>- Ierīkots hokeja laukums-slidotava</a:t>
                      </a:r>
                    </a:p>
                    <a:p>
                      <a:r>
                        <a:rPr lang="lv-LV" sz="1600" kern="1200" dirty="0" smtClean="0">
                          <a:solidFill>
                            <a:schemeClr val="dk1"/>
                          </a:solidFill>
                          <a:latin typeface="+mn-lt"/>
                          <a:ea typeface="+mn-ea"/>
                          <a:cs typeface="+mn-cs"/>
                        </a:rPr>
                        <a:t>- Iegādāts inventārs dažādiem sporta veidiem</a:t>
                      </a:r>
                    </a:p>
                    <a:p>
                      <a:r>
                        <a:rPr lang="lv-LV" sz="1600" kern="1200" dirty="0" smtClean="0">
                          <a:solidFill>
                            <a:schemeClr val="dk1"/>
                          </a:solidFill>
                          <a:latin typeface="+mn-lt"/>
                          <a:ea typeface="+mn-ea"/>
                          <a:cs typeface="+mn-cs"/>
                        </a:rPr>
                        <a:t>- Iekārtota radošā darbnīca</a:t>
                      </a:r>
                    </a:p>
                    <a:p>
                      <a:r>
                        <a:rPr lang="lv-LV" sz="1600" kern="1200" dirty="0" smtClean="0">
                          <a:solidFill>
                            <a:schemeClr val="dk1"/>
                          </a:solidFill>
                          <a:latin typeface="+mn-lt"/>
                          <a:ea typeface="+mn-ea"/>
                          <a:cs typeface="+mn-cs"/>
                        </a:rPr>
                        <a:t>- Noorganizētas vasaras nometnes</a:t>
                      </a:r>
                    </a:p>
                    <a:p>
                      <a:r>
                        <a:rPr lang="lv-LV" sz="1600" kern="1200" dirty="0" smtClean="0">
                          <a:solidFill>
                            <a:schemeClr val="dk1"/>
                          </a:solidFill>
                          <a:latin typeface="+mn-lt"/>
                          <a:ea typeface="+mn-ea"/>
                          <a:cs typeface="+mn-cs"/>
                        </a:rPr>
                        <a:t>- Noorganizētas tematiskās mācības</a:t>
                      </a:r>
                      <a:endParaRPr lang="lv-LV" sz="1600" dirty="0"/>
                    </a:p>
                  </a:txBody>
                  <a:tcPr marL="91445" marR="91445" marT="45705" marB="45705"/>
                </a:tc>
                <a:tc>
                  <a:txBody>
                    <a:bodyPr/>
                    <a:lstStyle/>
                    <a:p>
                      <a:pPr algn="ctr"/>
                      <a:r>
                        <a:rPr lang="lv-LV" sz="1600" dirty="0" smtClean="0"/>
                        <a:t>2</a:t>
                      </a:r>
                    </a:p>
                    <a:p>
                      <a:pPr algn="ctr"/>
                      <a:r>
                        <a:rPr lang="lv-LV" sz="1600" dirty="0" smtClean="0"/>
                        <a:t>2</a:t>
                      </a:r>
                    </a:p>
                    <a:p>
                      <a:pPr algn="ctr"/>
                      <a:r>
                        <a:rPr lang="lv-LV" sz="1600" dirty="0" smtClean="0"/>
                        <a:t>2</a:t>
                      </a:r>
                    </a:p>
                    <a:p>
                      <a:pPr algn="ctr"/>
                      <a:r>
                        <a:rPr lang="lv-LV" sz="1600" dirty="0" smtClean="0"/>
                        <a:t>2</a:t>
                      </a:r>
                    </a:p>
                    <a:p>
                      <a:pPr algn="ctr"/>
                      <a:r>
                        <a:rPr lang="lv-LV" sz="1600" dirty="0" smtClean="0"/>
                        <a:t>1</a:t>
                      </a:r>
                    </a:p>
                    <a:p>
                      <a:pPr algn="ctr"/>
                      <a:r>
                        <a:rPr lang="lv-LV" sz="1600" dirty="0" smtClean="0"/>
                        <a:t>1</a:t>
                      </a:r>
                    </a:p>
                    <a:p>
                      <a:pPr algn="ctr"/>
                      <a:r>
                        <a:rPr lang="lv-LV" sz="1600" dirty="0" smtClean="0"/>
                        <a:t>5</a:t>
                      </a:r>
                    </a:p>
                    <a:p>
                      <a:pPr algn="ctr"/>
                      <a:r>
                        <a:rPr lang="lv-LV" sz="1600" dirty="0" smtClean="0"/>
                        <a:t>1</a:t>
                      </a:r>
                    </a:p>
                    <a:p>
                      <a:pPr algn="ctr"/>
                      <a:r>
                        <a:rPr lang="lv-LV" sz="1600" dirty="0" smtClean="0"/>
                        <a:t>2</a:t>
                      </a:r>
                    </a:p>
                    <a:p>
                      <a:pPr algn="ctr"/>
                      <a:r>
                        <a:rPr lang="lv-LV" sz="1600" dirty="0" smtClean="0"/>
                        <a:t>2</a:t>
                      </a:r>
                      <a:endParaRPr lang="lv-LV" sz="1600" dirty="0"/>
                    </a:p>
                  </a:txBody>
                  <a:tcPr marL="91445" marR="91445" marT="45705" marB="45705"/>
                </a:tc>
              </a:tr>
              <a:tr h="2411370">
                <a:tc>
                  <a:txBody>
                    <a:bodyPr/>
                    <a:lstStyle/>
                    <a:p>
                      <a:r>
                        <a:rPr lang="lv-LV" sz="2400" kern="1200" dirty="0" smtClean="0">
                          <a:solidFill>
                            <a:schemeClr val="dk1"/>
                          </a:solidFill>
                          <a:latin typeface="+mn-lt"/>
                          <a:ea typeface="+mn-ea"/>
                          <a:cs typeface="+mn-cs"/>
                        </a:rPr>
                        <a:t>2.3 Kultūras un tradīciju kopšana</a:t>
                      </a:r>
                      <a:endParaRPr lang="lv-LV" sz="2400" dirty="0"/>
                    </a:p>
                  </a:txBody>
                  <a:tcPr marL="91445" marR="91445" marT="45705" marB="45705"/>
                </a:tc>
                <a:tc>
                  <a:txBody>
                    <a:bodyPr/>
                    <a:lstStyle/>
                    <a:p>
                      <a:r>
                        <a:rPr lang="lv-LV" sz="1600" kern="1200" dirty="0" smtClean="0">
                          <a:solidFill>
                            <a:schemeClr val="dk1"/>
                          </a:solidFill>
                          <a:latin typeface="+mn-lt"/>
                          <a:ea typeface="+mn-ea"/>
                          <a:cs typeface="+mn-cs"/>
                        </a:rPr>
                        <a:t>- Jaunas iniciatīvas, pašdarbības kolektīvi, pulciņi</a:t>
                      </a:r>
                    </a:p>
                    <a:p>
                      <a:r>
                        <a:rPr lang="lv-LV" sz="1600" kern="1200" dirty="0" smtClean="0">
                          <a:solidFill>
                            <a:schemeClr val="dk1"/>
                          </a:solidFill>
                          <a:latin typeface="+mn-lt"/>
                          <a:ea typeface="+mn-ea"/>
                          <a:cs typeface="+mn-cs"/>
                        </a:rPr>
                        <a:t>- Iegādāti tērpi pašdarbības kolektīviem</a:t>
                      </a:r>
                    </a:p>
                    <a:p>
                      <a:r>
                        <a:rPr lang="lv-LV" sz="1600" kern="1200" dirty="0" smtClean="0">
                          <a:solidFill>
                            <a:schemeClr val="dk1"/>
                          </a:solidFill>
                          <a:latin typeface="+mn-lt"/>
                          <a:ea typeface="+mn-ea"/>
                          <a:cs typeface="+mn-cs"/>
                        </a:rPr>
                        <a:t>- Iegādāti mūzikas instrumenti kolektīviem</a:t>
                      </a:r>
                    </a:p>
                    <a:p>
                      <a:r>
                        <a:rPr lang="lv-LV" sz="1600" kern="1200" dirty="0" smtClean="0">
                          <a:solidFill>
                            <a:schemeClr val="dk1"/>
                          </a:solidFill>
                          <a:latin typeface="+mn-lt"/>
                          <a:ea typeface="+mn-ea"/>
                          <a:cs typeface="+mn-cs"/>
                        </a:rPr>
                        <a:t>- Labiekārtoti muzeji vai novadpētniecības telpas</a:t>
                      </a:r>
                    </a:p>
                    <a:p>
                      <a:r>
                        <a:rPr lang="lv-LV" sz="1600" kern="1200" dirty="0" smtClean="0">
                          <a:solidFill>
                            <a:schemeClr val="dk1"/>
                          </a:solidFill>
                          <a:latin typeface="+mn-lt"/>
                          <a:ea typeface="+mn-ea"/>
                          <a:cs typeface="+mn-cs"/>
                        </a:rPr>
                        <a:t>- Iegādāta apgaismošanas un apskaņošanas aparatūra pasākumu rīkotājiem</a:t>
                      </a:r>
                    </a:p>
                    <a:p>
                      <a:r>
                        <a:rPr lang="lv-LV" sz="1600" kern="1200" dirty="0" smtClean="0">
                          <a:solidFill>
                            <a:schemeClr val="dk1"/>
                          </a:solidFill>
                          <a:latin typeface="+mn-lt"/>
                          <a:ea typeface="+mn-ea"/>
                          <a:cs typeface="+mn-cs"/>
                        </a:rPr>
                        <a:t>- Iegādāta pārvietojamā skatuve</a:t>
                      </a:r>
                    </a:p>
                    <a:p>
                      <a:r>
                        <a:rPr lang="lv-LV" sz="1600" kern="1200" dirty="0" smtClean="0">
                          <a:solidFill>
                            <a:schemeClr val="dk1"/>
                          </a:solidFill>
                          <a:latin typeface="+mn-lt"/>
                          <a:ea typeface="+mn-ea"/>
                          <a:cs typeface="+mn-cs"/>
                        </a:rPr>
                        <a:t>- Izveidota vai labiekārtota brīvdabas skatuve</a:t>
                      </a:r>
                    </a:p>
                    <a:p>
                      <a:r>
                        <a:rPr lang="lv-LV" sz="1600" kern="1200" dirty="0" smtClean="0">
                          <a:solidFill>
                            <a:schemeClr val="dk1"/>
                          </a:solidFill>
                          <a:latin typeface="+mn-lt"/>
                          <a:ea typeface="+mn-ea"/>
                          <a:cs typeface="+mn-cs"/>
                        </a:rPr>
                        <a:t>- Labiekārtota piemiņas vieta</a:t>
                      </a:r>
                    </a:p>
                    <a:p>
                      <a:r>
                        <a:rPr lang="lv-LV" sz="1600" kern="1200" dirty="0" smtClean="0">
                          <a:solidFill>
                            <a:schemeClr val="dk1"/>
                          </a:solidFill>
                          <a:latin typeface="+mn-lt"/>
                          <a:ea typeface="+mn-ea"/>
                          <a:cs typeface="+mn-cs"/>
                        </a:rPr>
                        <a:t>- Noorganizētas mācības par kultūras un tradīciju tēmām</a:t>
                      </a:r>
                    </a:p>
                  </a:txBody>
                  <a:tcPr marL="68580" marR="68580" marT="0" marB="0"/>
                </a:tc>
                <a:tc>
                  <a:txBody>
                    <a:bodyPr/>
                    <a:lstStyle/>
                    <a:p>
                      <a:pPr algn="ctr"/>
                      <a:r>
                        <a:rPr lang="lv-LV" sz="1600" dirty="0" smtClean="0"/>
                        <a:t>4</a:t>
                      </a:r>
                    </a:p>
                    <a:p>
                      <a:pPr algn="ctr"/>
                      <a:r>
                        <a:rPr lang="lv-LV" sz="1600" dirty="0" smtClean="0"/>
                        <a:t>4</a:t>
                      </a:r>
                    </a:p>
                    <a:p>
                      <a:pPr algn="ctr"/>
                      <a:r>
                        <a:rPr lang="lv-LV" sz="1600" dirty="0" smtClean="0"/>
                        <a:t>2</a:t>
                      </a:r>
                    </a:p>
                    <a:p>
                      <a:pPr algn="ctr"/>
                      <a:r>
                        <a:rPr lang="lv-LV" sz="1600" dirty="0" smtClean="0"/>
                        <a:t>2</a:t>
                      </a:r>
                    </a:p>
                    <a:p>
                      <a:pPr algn="ctr"/>
                      <a:r>
                        <a:rPr lang="lv-LV" sz="1600" dirty="0" smtClean="0"/>
                        <a:t>2</a:t>
                      </a:r>
                    </a:p>
                    <a:p>
                      <a:pPr algn="ctr"/>
                      <a:r>
                        <a:rPr lang="lv-LV" sz="1600" dirty="0" smtClean="0"/>
                        <a:t>1</a:t>
                      </a:r>
                    </a:p>
                    <a:p>
                      <a:pPr algn="ctr"/>
                      <a:r>
                        <a:rPr lang="lv-LV" sz="1600" dirty="0" smtClean="0"/>
                        <a:t>1</a:t>
                      </a:r>
                    </a:p>
                    <a:p>
                      <a:pPr algn="ctr"/>
                      <a:r>
                        <a:rPr lang="lv-LV" sz="1600" dirty="0" smtClean="0"/>
                        <a:t>1</a:t>
                      </a:r>
                    </a:p>
                    <a:p>
                      <a:pPr algn="ctr"/>
                      <a:r>
                        <a:rPr lang="lv-LV" sz="1600" dirty="0" smtClean="0"/>
                        <a:t>2</a:t>
                      </a:r>
                      <a:endParaRPr lang="lv-LV" sz="1600" dirty="0"/>
                    </a:p>
                  </a:txBody>
                  <a:tcPr marL="91445" marR="91445" marT="45705" marB="45705"/>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irsraksts 1"/>
          <p:cNvSpPr>
            <a:spLocks noGrp="1"/>
          </p:cNvSpPr>
          <p:nvPr>
            <p:ph type="title"/>
          </p:nvPr>
        </p:nvSpPr>
        <p:spPr>
          <a:xfrm>
            <a:off x="838200" y="667656"/>
            <a:ext cx="10515600" cy="1045029"/>
          </a:xfrm>
        </p:spPr>
        <p:txBody>
          <a:bodyPr/>
          <a:lstStyle/>
          <a:p>
            <a:pPr algn="ctr" eaLnBrk="1" hangingPunct="1"/>
            <a:r>
              <a:rPr lang="lv-LV" altLang="lv-LV" sz="2800" b="1" dirty="0" smtClean="0"/>
              <a:t>Projektu vērtēšanas kritēriji</a:t>
            </a:r>
          </a:p>
        </p:txBody>
      </p:sp>
      <p:sp>
        <p:nvSpPr>
          <p:cNvPr id="10243" name="Satura vietturis 4"/>
          <p:cNvSpPr>
            <a:spLocks noGrp="1"/>
          </p:cNvSpPr>
          <p:nvPr>
            <p:ph idx="1"/>
          </p:nvPr>
        </p:nvSpPr>
        <p:spPr>
          <a:xfrm>
            <a:off x="925285" y="1727200"/>
            <a:ext cx="10515600" cy="3375932"/>
          </a:xfrm>
        </p:spPr>
        <p:txBody>
          <a:bodyPr/>
          <a:lstStyle/>
          <a:p>
            <a:pPr marL="457200" indent="-457200" eaLnBrk="1" hangingPunct="1">
              <a:buFont typeface="Arial" charset="0"/>
              <a:buAutoNum type="arabicPeriod"/>
            </a:pPr>
            <a:r>
              <a:rPr lang="lv-LV" sz="2400" b="1" dirty="0" smtClean="0"/>
              <a:t>Atbilstības kritērijs – </a:t>
            </a:r>
            <a:r>
              <a:rPr lang="lv-LV" sz="2400" i="1" dirty="0" smtClean="0"/>
              <a:t>vienāds visām rīcībām, </a:t>
            </a:r>
            <a:r>
              <a:rPr lang="lv-LV" altLang="lv-LV" sz="2400" i="1" dirty="0" smtClean="0"/>
              <a:t>vērtē ar “jā” vai “nē”</a:t>
            </a:r>
            <a:endParaRPr lang="lv-LV" sz="2400" b="1" dirty="0" smtClean="0"/>
          </a:p>
          <a:p>
            <a:pPr marL="457200" indent="-457200" eaLnBrk="1" hangingPunct="1">
              <a:buFont typeface="Arial" charset="0"/>
              <a:buAutoNum type="arabicPeriod"/>
            </a:pPr>
            <a:r>
              <a:rPr lang="lv-LV" sz="2400" b="1" dirty="0" smtClean="0"/>
              <a:t>Kvalitatīvie kritēriji – </a:t>
            </a:r>
            <a:r>
              <a:rPr lang="lv-LV" sz="2400" i="1" dirty="0" smtClean="0"/>
              <a:t>vienādi visām rīcībām</a:t>
            </a:r>
          </a:p>
          <a:p>
            <a:pPr marL="457200" indent="-457200" eaLnBrk="1" hangingPunct="1">
              <a:buFont typeface="Arial" charset="0"/>
              <a:buAutoNum type="arabicPeriod"/>
            </a:pPr>
            <a:r>
              <a:rPr lang="lv-LV" sz="2400" b="1" dirty="0" smtClean="0"/>
              <a:t>Specifiskie kritēriji – </a:t>
            </a:r>
            <a:r>
              <a:rPr lang="lv-LV" sz="2400" i="1" dirty="0" smtClean="0"/>
              <a:t>specifiski katrai rīcībai</a:t>
            </a:r>
          </a:p>
          <a:p>
            <a:pPr marL="457200" indent="-457200" eaLnBrk="1" hangingPunct="1">
              <a:buFont typeface="Arial" charset="0"/>
              <a:buAutoNum type="arabicPeriod"/>
            </a:pPr>
            <a:r>
              <a:rPr lang="lv-LV" sz="2400" b="1" dirty="0" smtClean="0"/>
              <a:t>Īpašie kritēriji – </a:t>
            </a:r>
            <a:r>
              <a:rPr lang="lv-LV" sz="2400" i="1" dirty="0" smtClean="0"/>
              <a:t>piemēro vienāda punktu skaita gadījumā</a:t>
            </a:r>
          </a:p>
          <a:p>
            <a:pPr marL="457200" indent="-457200" eaLnBrk="1" hangingPunct="1">
              <a:buNone/>
            </a:pPr>
            <a:endParaRPr lang="lv-LV" sz="2400" b="1" i="1" dirty="0" smtClean="0"/>
          </a:p>
          <a:p>
            <a:pPr marL="457200" indent="-457200" eaLnBrk="1" hangingPunct="1">
              <a:buNone/>
            </a:pPr>
            <a:r>
              <a:rPr lang="lv-LV" sz="2400" b="1" dirty="0" smtClean="0"/>
              <a:t>Izstrādāta “</a:t>
            </a:r>
            <a:r>
              <a:rPr lang="en-US" sz="2400" b="1" dirty="0" err="1" smtClean="0"/>
              <a:t>Projektu</a:t>
            </a:r>
            <a:r>
              <a:rPr lang="en-US" sz="2400" b="1" dirty="0" smtClean="0"/>
              <a:t> </a:t>
            </a:r>
            <a:r>
              <a:rPr lang="en-US" sz="2400" b="1" dirty="0" err="1" smtClean="0"/>
              <a:t>iesniegumu</a:t>
            </a:r>
            <a:r>
              <a:rPr lang="en-US" sz="2400" b="1" dirty="0" smtClean="0"/>
              <a:t> </a:t>
            </a:r>
            <a:r>
              <a:rPr lang="en-US" sz="2400" b="1" dirty="0" err="1" smtClean="0"/>
              <a:t>vērtēšanas</a:t>
            </a:r>
            <a:r>
              <a:rPr lang="en-US" sz="2400" b="1" dirty="0" smtClean="0"/>
              <a:t> </a:t>
            </a:r>
            <a:r>
              <a:rPr lang="en-US" sz="2400" b="1" dirty="0" err="1" smtClean="0"/>
              <a:t>kritēriju</a:t>
            </a:r>
            <a:r>
              <a:rPr lang="en-US" sz="2400" b="1" dirty="0" smtClean="0"/>
              <a:t> </a:t>
            </a:r>
            <a:r>
              <a:rPr lang="en-US" sz="2400" b="1" dirty="0" err="1" smtClean="0"/>
              <a:t>piemērošanas</a:t>
            </a:r>
            <a:r>
              <a:rPr lang="en-US" sz="2400" b="1" dirty="0" smtClean="0"/>
              <a:t> </a:t>
            </a:r>
            <a:r>
              <a:rPr lang="en-US" sz="2400" b="1" dirty="0" err="1" smtClean="0"/>
              <a:t>metodika</a:t>
            </a:r>
            <a:r>
              <a:rPr lang="lv-LV" sz="2400" b="1" dirty="0" smtClean="0"/>
              <a:t>”</a:t>
            </a:r>
          </a:p>
          <a:p>
            <a:pPr marL="457200" indent="-457200" eaLnBrk="1" hangingPunct="1">
              <a:buNone/>
            </a:pPr>
            <a:r>
              <a:rPr lang="lv-LV" sz="2400" b="1" dirty="0" smtClean="0"/>
              <a:t>       Sākot ar 3.kārtu, pretendentiem ir jāiesniedz pašnovērtējums par projekta atbilstību vietējās attīstības stratēģijā attiecīgajai rīcībai noteiktajiem projektu vērtēšanas kritērijiem, norādot katram kritērijam atbilstošo punktu skaitu un pamatojot punktu skaita atbilstību.</a:t>
            </a:r>
          </a:p>
          <a:p>
            <a:pPr marL="457200" indent="-457200" eaLnBrk="1" hangingPunct="1">
              <a:buFont typeface="Arial" charset="0"/>
              <a:buNone/>
            </a:pPr>
            <a:endParaRPr lang="lv-LV" altLang="lv-LV" sz="2400"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335314" y="217714"/>
          <a:ext cx="9757785" cy="6407918"/>
        </p:xfrm>
        <a:graphic>
          <a:graphicData uri="http://schemas.openxmlformats.org/drawingml/2006/table">
            <a:tbl>
              <a:tblPr/>
              <a:tblGrid>
                <a:gridCol w="1494971"/>
                <a:gridCol w="1871367"/>
                <a:gridCol w="1592384"/>
                <a:gridCol w="1580905"/>
                <a:gridCol w="1609079"/>
                <a:gridCol w="1609079"/>
              </a:tblGrid>
              <a:tr h="537621">
                <a:tc rowSpan="2">
                  <a:txBody>
                    <a:bodyPr/>
                    <a:lstStyle/>
                    <a:p>
                      <a:pPr algn="ctr">
                        <a:lnSpc>
                          <a:spcPct val="107000"/>
                        </a:lnSpc>
                        <a:spcAft>
                          <a:spcPts val="0"/>
                        </a:spcAft>
                      </a:pPr>
                      <a:r>
                        <a:rPr lang="lv-LV" sz="1800" b="1" dirty="0">
                          <a:solidFill>
                            <a:srgbClr val="000000"/>
                          </a:solidFill>
                          <a:latin typeface="Calibri"/>
                          <a:ea typeface="Calibri"/>
                          <a:cs typeface="Times New Roman"/>
                        </a:rPr>
                        <a:t>Stratēģiskie mērķi</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lv-LV" sz="1800" b="1" dirty="0" smtClean="0">
                          <a:latin typeface="Calibri"/>
                          <a:ea typeface="Calibri"/>
                          <a:cs typeface="Times New Roman"/>
                        </a:rPr>
                        <a:t>Projekta</a:t>
                      </a:r>
                      <a:r>
                        <a:rPr lang="lv-LV" sz="1800" b="1" baseline="0" dirty="0" smtClean="0">
                          <a:latin typeface="Calibri"/>
                          <a:ea typeface="Calibri"/>
                          <a:cs typeface="Times New Roman"/>
                        </a:rPr>
                        <a:t> </a:t>
                      </a:r>
                      <a:r>
                        <a:rPr lang="lv-LV" sz="1800" b="1" baseline="0" dirty="0" err="1" smtClean="0">
                          <a:latin typeface="Calibri"/>
                          <a:ea typeface="Calibri"/>
                          <a:cs typeface="Times New Roman"/>
                        </a:rPr>
                        <a:t>m</a:t>
                      </a:r>
                      <a:r>
                        <a:rPr lang="lv-LV" sz="1800" b="1" dirty="0" err="1" smtClean="0">
                          <a:latin typeface="Calibri"/>
                          <a:ea typeface="Calibri"/>
                          <a:cs typeface="Times New Roman"/>
                        </a:rPr>
                        <a:t>ax</a:t>
                      </a:r>
                      <a:r>
                        <a:rPr lang="lv-LV" sz="1800" b="1" dirty="0" smtClean="0">
                          <a:latin typeface="Calibri"/>
                          <a:ea typeface="Calibri"/>
                          <a:cs typeface="Times New Roman"/>
                        </a:rPr>
                        <a:t> attiecināmo izmaksu summa</a:t>
                      </a:r>
                      <a:endParaRPr lang="lv-LV"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lv-LV" sz="2000" b="1" dirty="0">
                          <a:solidFill>
                            <a:srgbClr val="000000"/>
                          </a:solidFill>
                          <a:latin typeface="Calibri"/>
                          <a:ea typeface="Calibri"/>
                          <a:cs typeface="Times New Roman"/>
                        </a:rPr>
                        <a:t>Finansējuma 1.daļa EUR</a:t>
                      </a: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r>
              <a:tr h="572041">
                <a:tc vMerge="1">
                  <a:txBody>
                    <a:bodyPr/>
                    <a:lstStyle/>
                    <a:p>
                      <a:endParaRPr lang="lv-LV"/>
                    </a:p>
                  </a:txBody>
                  <a:tcPr/>
                </a:tc>
                <a:tc vMerge="1">
                  <a:txBody>
                    <a:bodyPr/>
                    <a:lstStyle/>
                    <a:p>
                      <a:endParaRPr lang="lv-LV"/>
                    </a:p>
                  </a:txBody>
                  <a:tcPr/>
                </a:tc>
                <a:tc>
                  <a:txBody>
                    <a:bodyPr/>
                    <a:lstStyle/>
                    <a:p>
                      <a:pPr algn="ctr">
                        <a:lnSpc>
                          <a:spcPct val="107000"/>
                        </a:lnSpc>
                        <a:spcAft>
                          <a:spcPts val="0"/>
                        </a:spcAft>
                      </a:pPr>
                      <a:r>
                        <a:rPr lang="lv-LV" sz="2000" b="1" dirty="0" smtClean="0">
                          <a:solidFill>
                            <a:srgbClr val="000000"/>
                          </a:solidFill>
                          <a:latin typeface="Calibri"/>
                          <a:ea typeface="Calibri"/>
                          <a:cs typeface="Times New Roman"/>
                        </a:rPr>
                        <a:t>2016-2017</a:t>
                      </a:r>
                      <a:endParaRPr lang="lv-LV"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b="1" dirty="0">
                          <a:solidFill>
                            <a:srgbClr val="000000"/>
                          </a:solidFill>
                          <a:latin typeface="Calibri"/>
                          <a:ea typeface="Calibri"/>
                          <a:cs typeface="Times New Roman"/>
                        </a:rPr>
                        <a:t>2018</a:t>
                      </a:r>
                      <a:endParaRPr lang="lv-LV"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b="1" dirty="0">
                          <a:solidFill>
                            <a:srgbClr val="000000"/>
                          </a:solidFill>
                          <a:latin typeface="Calibri"/>
                          <a:ea typeface="Calibri"/>
                          <a:cs typeface="Times New Roman"/>
                        </a:rPr>
                        <a:t>2019</a:t>
                      </a:r>
                      <a:endParaRPr lang="lv-LV"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b="1" dirty="0">
                          <a:solidFill>
                            <a:srgbClr val="000000"/>
                          </a:solidFill>
                          <a:latin typeface="Calibri"/>
                          <a:ea typeface="Calibri"/>
                          <a:cs typeface="Times New Roman"/>
                        </a:rPr>
                        <a:t>KOPĀ</a:t>
                      </a:r>
                      <a:endParaRPr lang="lv-LV"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050">
                <a:tc>
                  <a:txBody>
                    <a:bodyPr/>
                    <a:lstStyle/>
                    <a:p>
                      <a:pPr>
                        <a:lnSpc>
                          <a:spcPct val="107000"/>
                        </a:lnSpc>
                        <a:spcAft>
                          <a:spcPts val="0"/>
                        </a:spcAft>
                      </a:pPr>
                      <a:r>
                        <a:rPr lang="lv-LV" sz="1800" b="1">
                          <a:solidFill>
                            <a:srgbClr val="000000"/>
                          </a:solidFill>
                          <a:latin typeface="Calibri"/>
                          <a:ea typeface="Calibri"/>
                          <a:cs typeface="Times New Roman"/>
                        </a:rPr>
                        <a:t>Mērķis 1 (kopā)</a:t>
                      </a:r>
                      <a:endParaRPr lang="lv-LV"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lv-LV" sz="1800" dirty="0" smtClean="0">
                          <a:latin typeface="Calibri"/>
                          <a:ea typeface="Calibri"/>
                          <a:cs typeface="Times New Roman"/>
                        </a:rPr>
                        <a:t>Atbalsts – 70%, kopprojekti – 80%</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1800" dirty="0" smtClean="0">
                          <a:solidFill>
                            <a:srgbClr val="000000"/>
                          </a:solidFill>
                          <a:latin typeface="Calibri"/>
                          <a:ea typeface="Calibri"/>
                          <a:cs typeface="Times New Roman"/>
                        </a:rPr>
                        <a:t>415</a:t>
                      </a:r>
                      <a:r>
                        <a:rPr lang="lv-LV" sz="1800" baseline="0" dirty="0" smtClean="0">
                          <a:solidFill>
                            <a:srgbClr val="000000"/>
                          </a:solidFill>
                          <a:latin typeface="Calibri"/>
                          <a:ea typeface="Calibri"/>
                          <a:cs typeface="Times New Roman"/>
                        </a:rPr>
                        <a:t> 826,06</a:t>
                      </a:r>
                      <a:endParaRPr lang="lv-LV"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2000" b="1" dirty="0" smtClean="0">
                          <a:solidFill>
                            <a:srgbClr val="000000"/>
                          </a:solidFill>
                          <a:latin typeface="Calibri"/>
                          <a:ea typeface="Calibri"/>
                          <a:cs typeface="Times New Roman"/>
                        </a:rPr>
                        <a:t>111 122,85</a:t>
                      </a:r>
                      <a:endParaRPr lang="lv-LV" sz="2000" b="1"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endParaRPr lang="lv-LV" sz="20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2000" b="1" dirty="0">
                          <a:solidFill>
                            <a:srgbClr val="000000"/>
                          </a:solidFill>
                          <a:latin typeface="Calibri"/>
                          <a:ea typeface="Calibri"/>
                          <a:cs typeface="Times New Roman"/>
                        </a:rPr>
                        <a:t>526 948,91</a:t>
                      </a: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77392">
                <a:tc>
                  <a:txBody>
                    <a:bodyPr/>
                    <a:lstStyle/>
                    <a:p>
                      <a:pPr>
                        <a:lnSpc>
                          <a:spcPct val="107000"/>
                        </a:lnSpc>
                        <a:spcAft>
                          <a:spcPts val="0"/>
                        </a:spcAft>
                      </a:pPr>
                      <a:r>
                        <a:rPr lang="lv-LV" sz="1800">
                          <a:solidFill>
                            <a:srgbClr val="000000"/>
                          </a:solidFill>
                          <a:latin typeface="Calibri"/>
                          <a:ea typeface="Calibri"/>
                          <a:cs typeface="Times New Roman"/>
                        </a:rPr>
                        <a:t>Rīcība 1.1.</a:t>
                      </a:r>
                      <a:endParaRPr lang="lv-LV"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latin typeface="Calibri"/>
                          <a:ea typeface="Calibri"/>
                          <a:cs typeface="Times New Roman"/>
                        </a:rPr>
                        <a:t>50 000</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solidFill>
                            <a:srgbClr val="000000"/>
                          </a:solidFill>
                          <a:latin typeface="+mn-lt"/>
                          <a:ea typeface="Calibri"/>
                          <a:cs typeface="Times New Roman"/>
                        </a:rPr>
                        <a:t>136</a:t>
                      </a:r>
                      <a:r>
                        <a:rPr lang="lv-LV" sz="1800" baseline="0" dirty="0" smtClean="0">
                          <a:solidFill>
                            <a:srgbClr val="000000"/>
                          </a:solidFill>
                          <a:latin typeface="+mn-lt"/>
                          <a:ea typeface="Calibri"/>
                          <a:cs typeface="Times New Roman"/>
                        </a:rPr>
                        <a:t> 964,44</a:t>
                      </a:r>
                      <a:endParaRPr lang="lv-LV"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b="1" dirty="0" smtClean="0">
                          <a:solidFill>
                            <a:srgbClr val="000000"/>
                          </a:solidFill>
                          <a:latin typeface="Calibri"/>
                          <a:ea typeface="Calibri"/>
                          <a:cs typeface="Times New Roman"/>
                        </a:rPr>
                        <a:t>41 122,85</a:t>
                      </a:r>
                      <a:endParaRPr lang="lv-LV" sz="2000" b="1"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392">
                <a:tc>
                  <a:txBody>
                    <a:bodyPr/>
                    <a:lstStyle/>
                    <a:p>
                      <a:pPr>
                        <a:lnSpc>
                          <a:spcPct val="107000"/>
                        </a:lnSpc>
                        <a:spcAft>
                          <a:spcPts val="0"/>
                        </a:spcAft>
                      </a:pPr>
                      <a:r>
                        <a:rPr lang="lv-LV" sz="1800">
                          <a:solidFill>
                            <a:srgbClr val="000000"/>
                          </a:solidFill>
                          <a:latin typeface="Calibri"/>
                          <a:ea typeface="Calibri"/>
                          <a:cs typeface="Times New Roman"/>
                        </a:rPr>
                        <a:t>Rīcība 1.2.</a:t>
                      </a:r>
                      <a:endParaRPr lang="lv-LV"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latin typeface="Calibri"/>
                          <a:ea typeface="Calibri"/>
                          <a:cs typeface="Times New Roman"/>
                        </a:rPr>
                        <a:t>50 000</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solidFill>
                            <a:srgbClr val="000000"/>
                          </a:solidFill>
                          <a:latin typeface="+mn-lt"/>
                          <a:ea typeface="Calibri"/>
                          <a:cs typeface="Times New Roman"/>
                        </a:rPr>
                        <a:t>278</a:t>
                      </a:r>
                      <a:r>
                        <a:rPr lang="lv-LV" sz="1800" baseline="0" dirty="0" smtClean="0">
                          <a:solidFill>
                            <a:srgbClr val="000000"/>
                          </a:solidFill>
                          <a:latin typeface="+mn-lt"/>
                          <a:ea typeface="Calibri"/>
                          <a:cs typeface="Times New Roman"/>
                        </a:rPr>
                        <a:t> 861,62</a:t>
                      </a:r>
                      <a:endParaRPr lang="lv-LV"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b="1" dirty="0" smtClean="0">
                          <a:solidFill>
                            <a:srgbClr val="000000"/>
                          </a:solidFill>
                          <a:latin typeface="Calibri"/>
                          <a:ea typeface="Calibri"/>
                          <a:cs typeface="Times New Roman"/>
                        </a:rPr>
                        <a:t>35 000</a:t>
                      </a:r>
                      <a:endParaRPr lang="lv-LV" sz="2000" b="1"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392">
                <a:tc>
                  <a:txBody>
                    <a:bodyPr/>
                    <a:lstStyle/>
                    <a:p>
                      <a:pPr>
                        <a:lnSpc>
                          <a:spcPct val="107000"/>
                        </a:lnSpc>
                        <a:spcAft>
                          <a:spcPts val="0"/>
                        </a:spcAft>
                      </a:pPr>
                      <a:r>
                        <a:rPr lang="lv-LV" sz="1800">
                          <a:solidFill>
                            <a:srgbClr val="000000"/>
                          </a:solidFill>
                          <a:latin typeface="Calibri"/>
                          <a:ea typeface="Calibri"/>
                          <a:cs typeface="Times New Roman"/>
                        </a:rPr>
                        <a:t>Rīcība 1.3.</a:t>
                      </a:r>
                      <a:endParaRPr lang="lv-LV"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latin typeface="Calibri"/>
                          <a:ea typeface="Calibri"/>
                          <a:cs typeface="Times New Roman"/>
                        </a:rPr>
                        <a:t>50 000</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solidFill>
                            <a:srgbClr val="000000"/>
                          </a:solidFill>
                          <a:latin typeface="Calibri"/>
                          <a:ea typeface="Calibri"/>
                          <a:cs typeface="Times New Roman"/>
                        </a:rPr>
                        <a:t>0</a:t>
                      </a:r>
                      <a:endParaRPr lang="lv-LV"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b="1" dirty="0" smtClean="0">
                          <a:solidFill>
                            <a:srgbClr val="000000"/>
                          </a:solidFill>
                          <a:latin typeface="Calibri"/>
                          <a:ea typeface="Calibri"/>
                          <a:cs typeface="Times New Roman"/>
                        </a:rPr>
                        <a:t>35 000</a:t>
                      </a:r>
                      <a:endParaRPr lang="lv-LV" sz="2000" b="1"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459">
                <a:tc>
                  <a:txBody>
                    <a:bodyPr/>
                    <a:lstStyle/>
                    <a:p>
                      <a:pPr>
                        <a:lnSpc>
                          <a:spcPct val="107000"/>
                        </a:lnSpc>
                        <a:spcAft>
                          <a:spcPts val="0"/>
                        </a:spcAft>
                      </a:pPr>
                      <a:r>
                        <a:rPr lang="lv-LV" sz="1800" b="1" dirty="0">
                          <a:solidFill>
                            <a:srgbClr val="000000"/>
                          </a:solidFill>
                          <a:latin typeface="Calibri"/>
                          <a:ea typeface="Calibri"/>
                          <a:cs typeface="Times New Roman"/>
                        </a:rPr>
                        <a:t>Mērķis </a:t>
                      </a:r>
                      <a:r>
                        <a:rPr lang="lv-LV" sz="1800" b="1" dirty="0" smtClean="0">
                          <a:solidFill>
                            <a:srgbClr val="000000"/>
                          </a:solidFill>
                          <a:latin typeface="Calibri"/>
                          <a:ea typeface="Calibri"/>
                          <a:cs typeface="Times New Roman"/>
                        </a:rPr>
                        <a:t>2 (</a:t>
                      </a:r>
                      <a:r>
                        <a:rPr lang="lv-LV" sz="1800" b="1" dirty="0">
                          <a:solidFill>
                            <a:srgbClr val="000000"/>
                          </a:solidFill>
                          <a:latin typeface="Calibri"/>
                          <a:ea typeface="Calibri"/>
                          <a:cs typeface="Times New Roman"/>
                        </a:rPr>
                        <a:t>kopā)</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1800" dirty="0" smtClean="0">
                          <a:latin typeface="Calibri"/>
                          <a:ea typeface="Calibri"/>
                          <a:cs typeface="Times New Roman"/>
                        </a:rPr>
                        <a:t>Atbalsts – 90%</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1800" dirty="0" smtClean="0">
                          <a:solidFill>
                            <a:srgbClr val="000000"/>
                          </a:solidFill>
                          <a:latin typeface="Calibri"/>
                          <a:ea typeface="Calibri"/>
                          <a:cs typeface="Times New Roman"/>
                        </a:rPr>
                        <a:t>405 143,54</a:t>
                      </a:r>
                      <a:endParaRPr lang="lv-LV"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2000" b="1" dirty="0">
                          <a:solidFill>
                            <a:srgbClr val="000000"/>
                          </a:solidFill>
                          <a:latin typeface="Calibri"/>
                          <a:ea typeface="Calibri"/>
                          <a:cs typeface="Times New Roman"/>
                        </a:rPr>
                        <a:t>72 000,00</a:t>
                      </a:r>
                      <a:endParaRPr lang="lv-LV"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2000" i="1" dirty="0">
                          <a:solidFill>
                            <a:srgbClr val="000000"/>
                          </a:solidFill>
                          <a:latin typeface="Calibri"/>
                          <a:ea typeface="Calibri"/>
                          <a:cs typeface="Times New Roman"/>
                        </a:rPr>
                        <a:t>45 000,00</a:t>
                      </a:r>
                      <a:endParaRPr lang="lv-LV" sz="2000"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2000" b="1" dirty="0">
                          <a:solidFill>
                            <a:srgbClr val="000000"/>
                          </a:solidFill>
                          <a:latin typeface="Calibri"/>
                          <a:ea typeface="Calibri"/>
                          <a:cs typeface="Times New Roman"/>
                        </a:rPr>
                        <a:t>526 948,91</a:t>
                      </a: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77392">
                <a:tc>
                  <a:txBody>
                    <a:bodyPr/>
                    <a:lstStyle/>
                    <a:p>
                      <a:pPr>
                        <a:lnSpc>
                          <a:spcPct val="107000"/>
                        </a:lnSpc>
                        <a:spcAft>
                          <a:spcPts val="0"/>
                        </a:spcAft>
                      </a:pPr>
                      <a:r>
                        <a:rPr lang="lv-LV" sz="1800">
                          <a:solidFill>
                            <a:srgbClr val="000000"/>
                          </a:solidFill>
                          <a:latin typeface="Calibri"/>
                          <a:ea typeface="Calibri"/>
                          <a:cs typeface="Times New Roman"/>
                        </a:rPr>
                        <a:t>Rīcība 2.1.</a:t>
                      </a:r>
                      <a:endParaRPr lang="lv-LV"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latin typeface="Calibri"/>
                          <a:ea typeface="Calibri"/>
                          <a:cs typeface="Times New Roman"/>
                        </a:rPr>
                        <a:t>30 000</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solidFill>
                            <a:srgbClr val="000000"/>
                          </a:solidFill>
                          <a:latin typeface="+mn-lt"/>
                          <a:ea typeface="Calibri"/>
                          <a:cs typeface="Times New Roman"/>
                        </a:rPr>
                        <a:t>182</a:t>
                      </a:r>
                      <a:r>
                        <a:rPr lang="lv-LV" sz="1800" baseline="0" dirty="0" smtClean="0">
                          <a:solidFill>
                            <a:srgbClr val="000000"/>
                          </a:solidFill>
                          <a:latin typeface="+mn-lt"/>
                          <a:ea typeface="Calibri"/>
                          <a:cs typeface="Times New Roman"/>
                        </a:rPr>
                        <a:t> 413,70</a:t>
                      </a:r>
                      <a:endParaRPr lang="lv-LV"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b="1"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i="1"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392">
                <a:tc>
                  <a:txBody>
                    <a:bodyPr/>
                    <a:lstStyle/>
                    <a:p>
                      <a:pPr>
                        <a:lnSpc>
                          <a:spcPct val="107000"/>
                        </a:lnSpc>
                        <a:spcAft>
                          <a:spcPts val="0"/>
                        </a:spcAft>
                      </a:pPr>
                      <a:r>
                        <a:rPr lang="lv-LV" sz="1800">
                          <a:solidFill>
                            <a:srgbClr val="000000"/>
                          </a:solidFill>
                          <a:latin typeface="Calibri"/>
                          <a:ea typeface="Calibri"/>
                          <a:cs typeface="Times New Roman"/>
                        </a:rPr>
                        <a:t>Rīcība 2.2.</a:t>
                      </a:r>
                      <a:endParaRPr lang="lv-LV"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latin typeface="Calibri"/>
                          <a:ea typeface="Calibri"/>
                          <a:cs typeface="Times New Roman"/>
                        </a:rPr>
                        <a:t>30 000</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solidFill>
                            <a:srgbClr val="000000"/>
                          </a:solidFill>
                          <a:latin typeface="Calibri"/>
                          <a:ea typeface="Calibri"/>
                          <a:cs typeface="Times New Roman"/>
                        </a:rPr>
                        <a:t>135 419,00</a:t>
                      </a:r>
                      <a:endParaRPr lang="lv-LV" sz="1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b="1" dirty="0" smtClean="0">
                          <a:solidFill>
                            <a:srgbClr val="000000"/>
                          </a:solidFill>
                          <a:latin typeface="Calibri"/>
                          <a:ea typeface="Calibri"/>
                          <a:cs typeface="Times New Roman"/>
                        </a:rPr>
                        <a:t>72</a:t>
                      </a:r>
                      <a:r>
                        <a:rPr lang="lv-LV" sz="2000" b="1" dirty="0">
                          <a:solidFill>
                            <a:srgbClr val="000000"/>
                          </a:solidFill>
                          <a:latin typeface="Calibri"/>
                          <a:ea typeface="Calibri"/>
                          <a:cs typeface="Times New Roman"/>
                        </a:rPr>
                        <a:t> 000,00</a:t>
                      </a:r>
                      <a:endParaRPr lang="lv-LV"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i="1" dirty="0">
                          <a:solidFill>
                            <a:srgbClr val="000000"/>
                          </a:solidFill>
                          <a:latin typeface="Calibri"/>
                          <a:ea typeface="Calibri"/>
                          <a:cs typeface="Times New Roman"/>
                        </a:rPr>
                        <a:t>27 000,00</a:t>
                      </a:r>
                      <a:endParaRPr lang="lv-LV" sz="2000"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93">
                <a:tc>
                  <a:txBody>
                    <a:bodyPr/>
                    <a:lstStyle/>
                    <a:p>
                      <a:pPr>
                        <a:lnSpc>
                          <a:spcPct val="107000"/>
                        </a:lnSpc>
                        <a:spcAft>
                          <a:spcPts val="0"/>
                        </a:spcAft>
                      </a:pPr>
                      <a:r>
                        <a:rPr lang="lv-LV" sz="1800">
                          <a:solidFill>
                            <a:srgbClr val="000000"/>
                          </a:solidFill>
                          <a:latin typeface="Calibri"/>
                          <a:ea typeface="Calibri"/>
                          <a:cs typeface="Times New Roman"/>
                        </a:rPr>
                        <a:t>Rīcība 2.3.</a:t>
                      </a:r>
                      <a:endParaRPr lang="lv-LV"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latin typeface="Calibri"/>
                          <a:ea typeface="Calibri"/>
                          <a:cs typeface="Times New Roman"/>
                        </a:rPr>
                        <a:t>20 000</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smtClean="0">
                          <a:solidFill>
                            <a:srgbClr val="000000"/>
                          </a:solidFill>
                          <a:latin typeface="Calibri"/>
                          <a:ea typeface="Calibri"/>
                          <a:cs typeface="Times New Roman"/>
                        </a:rPr>
                        <a:t>87</a:t>
                      </a:r>
                      <a:r>
                        <a:rPr lang="lv-LV" sz="1800" baseline="0" dirty="0" smtClean="0">
                          <a:solidFill>
                            <a:srgbClr val="000000"/>
                          </a:solidFill>
                          <a:latin typeface="Calibri"/>
                          <a:ea typeface="Calibri"/>
                          <a:cs typeface="Times New Roman"/>
                        </a:rPr>
                        <a:t> 310,84</a:t>
                      </a:r>
                      <a:endParaRPr lang="lv-LV"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b="1"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2000" i="1" dirty="0">
                          <a:solidFill>
                            <a:srgbClr val="000000"/>
                          </a:solidFill>
                          <a:latin typeface="Calibri"/>
                          <a:ea typeface="Calibri"/>
                          <a:cs typeface="Times New Roman"/>
                        </a:rPr>
                        <a:t>18 000,00</a:t>
                      </a:r>
                      <a:endParaRPr lang="lv-LV" sz="2000"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93">
                <a:tc>
                  <a:txBody>
                    <a:bodyPr/>
                    <a:lstStyle/>
                    <a:p>
                      <a:pPr algn="r">
                        <a:lnSpc>
                          <a:spcPct val="107000"/>
                        </a:lnSpc>
                        <a:spcAft>
                          <a:spcPts val="0"/>
                        </a:spcAft>
                      </a:pPr>
                      <a:r>
                        <a:rPr lang="lv-LV" sz="1800" b="1" dirty="0" smtClean="0">
                          <a:solidFill>
                            <a:srgbClr val="000000"/>
                          </a:solidFill>
                          <a:latin typeface="Calibri"/>
                          <a:ea typeface="Calibri"/>
                          <a:cs typeface="Times New Roman"/>
                        </a:rPr>
                        <a:t>M1 un M2 KOPĀ</a:t>
                      </a:r>
                      <a:r>
                        <a:rPr lang="lv-LV" sz="1800" b="1" dirty="0">
                          <a:solidFill>
                            <a:srgbClr val="000000"/>
                          </a:solidFill>
                          <a:latin typeface="Calibri"/>
                          <a:ea typeface="Calibri"/>
                          <a:cs typeface="Times New Roman"/>
                        </a:rPr>
                        <a:t>:</a:t>
                      </a: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endParaRPr lang="lv-LV"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1800" dirty="0" smtClean="0">
                          <a:solidFill>
                            <a:srgbClr val="000000"/>
                          </a:solidFill>
                          <a:latin typeface="Calibri"/>
                          <a:ea typeface="Calibri"/>
                          <a:cs typeface="Times New Roman"/>
                        </a:rPr>
                        <a:t>820</a:t>
                      </a:r>
                      <a:r>
                        <a:rPr lang="lv-LV" sz="1800" baseline="0" dirty="0" smtClean="0">
                          <a:solidFill>
                            <a:srgbClr val="000000"/>
                          </a:solidFill>
                          <a:latin typeface="Calibri"/>
                          <a:ea typeface="Calibri"/>
                          <a:cs typeface="Times New Roman"/>
                        </a:rPr>
                        <a:t> 969,60</a:t>
                      </a:r>
                      <a:endParaRPr lang="lv-LV"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2000" b="1" dirty="0" smtClean="0">
                          <a:solidFill>
                            <a:srgbClr val="000000"/>
                          </a:solidFill>
                          <a:latin typeface="Calibri"/>
                          <a:ea typeface="Calibri"/>
                          <a:cs typeface="Times New Roman"/>
                        </a:rPr>
                        <a:t>183</a:t>
                      </a:r>
                      <a:r>
                        <a:rPr lang="lv-LV" sz="2000" b="1" baseline="0" dirty="0" smtClean="0">
                          <a:solidFill>
                            <a:srgbClr val="000000"/>
                          </a:solidFill>
                          <a:latin typeface="Calibri"/>
                          <a:ea typeface="Calibri"/>
                          <a:cs typeface="Times New Roman"/>
                        </a:rPr>
                        <a:t> 122,85</a:t>
                      </a:r>
                      <a:endParaRPr lang="lv-LV"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2000" i="1" dirty="0">
                          <a:solidFill>
                            <a:srgbClr val="000000"/>
                          </a:solidFill>
                          <a:latin typeface="Calibri"/>
                          <a:ea typeface="Calibri"/>
                          <a:cs typeface="Times New Roman"/>
                        </a:rPr>
                        <a:t>45 000,00 </a:t>
                      </a:r>
                      <a:endParaRPr lang="lv-LV" sz="2000"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2000" b="1" dirty="0">
                          <a:solidFill>
                            <a:srgbClr val="000000"/>
                          </a:solidFill>
                          <a:latin typeface="Calibri"/>
                          <a:ea typeface="Calibri"/>
                          <a:cs typeface="Times New Roman"/>
                        </a:rPr>
                        <a:t>1 053 897,82</a:t>
                      </a: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200" b="1" dirty="0" smtClean="0"/>
              <a:t>LEADER projektu konkursa 1. un 2. kārtas rezultāti (I)</a:t>
            </a:r>
            <a:endParaRPr lang="lv-LV" sz="3200" b="1" dirty="0"/>
          </a:p>
        </p:txBody>
      </p:sp>
      <p:sp>
        <p:nvSpPr>
          <p:cNvPr id="3" name="Content Placeholder 2"/>
          <p:cNvSpPr>
            <a:spLocks noGrp="1"/>
          </p:cNvSpPr>
          <p:nvPr>
            <p:ph idx="1"/>
          </p:nvPr>
        </p:nvSpPr>
        <p:spPr>
          <a:xfrm>
            <a:off x="290286" y="1332138"/>
            <a:ext cx="10831285" cy="4763861"/>
          </a:xfrm>
        </p:spPr>
        <p:txBody>
          <a:bodyPr/>
          <a:lstStyle/>
          <a:p>
            <a:r>
              <a:rPr lang="lv-LV" b="1" u="sng" dirty="0" smtClean="0"/>
              <a:t>Iesniegto</a:t>
            </a:r>
            <a:r>
              <a:rPr lang="lv-LV" dirty="0" smtClean="0"/>
              <a:t> pieteikumu skaits –  </a:t>
            </a:r>
            <a:r>
              <a:rPr lang="lv-LV" b="1" dirty="0" smtClean="0"/>
              <a:t>118 (1. – 73, 2. – 45)</a:t>
            </a:r>
          </a:p>
          <a:p>
            <a:pPr>
              <a:buNone/>
            </a:pPr>
            <a:r>
              <a:rPr lang="lv-LV" dirty="0" smtClean="0"/>
              <a:t>	M1 Atbalsta sniegšana vietējās ekonomikas attīstībai – 44 			Rīcība 1.1. – 15 (1. – 9, 2. – 6)</a:t>
            </a:r>
          </a:p>
          <a:p>
            <a:pPr>
              <a:buNone/>
            </a:pPr>
            <a:r>
              <a:rPr lang="lv-LV" dirty="0" smtClean="0"/>
              <a:t>		Rīcība 1.2. – 28 (1. – 14, 2. – 14)</a:t>
            </a:r>
          </a:p>
          <a:p>
            <a:pPr>
              <a:buNone/>
            </a:pPr>
            <a:r>
              <a:rPr lang="lv-LV" dirty="0" smtClean="0"/>
              <a:t>		Rīcība 1.3. – 1 (1. – 0, 2. – 1)</a:t>
            </a:r>
          </a:p>
          <a:p>
            <a:pPr>
              <a:buNone/>
            </a:pPr>
            <a:r>
              <a:rPr lang="lv-LV" dirty="0" smtClean="0"/>
              <a:t>	M2 Kvalitatīvas dzīves vides veidošana – 74 </a:t>
            </a:r>
          </a:p>
          <a:p>
            <a:pPr>
              <a:buNone/>
            </a:pPr>
            <a:r>
              <a:rPr lang="lv-LV" dirty="0" smtClean="0"/>
              <a:t>		Rīcība 2.1. – 30 (1. – 17, 2 – 13)</a:t>
            </a:r>
          </a:p>
          <a:p>
            <a:pPr>
              <a:buNone/>
            </a:pPr>
            <a:r>
              <a:rPr lang="lv-LV" dirty="0" smtClean="0"/>
              <a:t>		Rīcība 2.2. –  18 (1. – 18)</a:t>
            </a:r>
          </a:p>
          <a:p>
            <a:pPr>
              <a:buNone/>
            </a:pPr>
            <a:r>
              <a:rPr lang="lv-LV" dirty="0" smtClean="0"/>
              <a:t>		Rīcība 2.3. – 26 (1. – 15, 2. – 11) </a:t>
            </a:r>
            <a:endParaRPr lang="lv-LV" dirty="0"/>
          </a:p>
        </p:txBody>
      </p:sp>
      <p:pic>
        <p:nvPicPr>
          <p:cNvPr id="7170" name="Picture 2"/>
          <p:cNvPicPr>
            <a:picLocks noChangeAspect="1" noChangeArrowheads="1"/>
          </p:cNvPicPr>
          <p:nvPr/>
        </p:nvPicPr>
        <p:blipFill>
          <a:blip r:embed="rId2" cstate="print"/>
          <a:srcRect/>
          <a:stretch>
            <a:fillRect/>
          </a:stretch>
        </p:blipFill>
        <p:spPr bwMode="auto">
          <a:xfrm>
            <a:off x="6966856" y="2572559"/>
            <a:ext cx="4920345" cy="3294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3"/>
          <p:cNvPicPr>
            <a:picLocks noChangeAspect="1" noChangeArrowheads="1"/>
          </p:cNvPicPr>
          <p:nvPr/>
        </p:nvPicPr>
        <p:blipFill>
          <a:blip r:embed="rId2" cstate="print"/>
          <a:srcRect/>
          <a:stretch>
            <a:fillRect/>
          </a:stretch>
        </p:blipFill>
        <p:spPr bwMode="auto">
          <a:xfrm>
            <a:off x="-241299" y="0"/>
            <a:ext cx="12433300" cy="6676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365125"/>
            <a:ext cx="11059886" cy="1325563"/>
          </a:xfrm>
        </p:spPr>
        <p:txBody>
          <a:bodyPr/>
          <a:lstStyle/>
          <a:p>
            <a:pPr algn="ctr"/>
            <a:r>
              <a:rPr lang="lv-LV" sz="3200" b="1" dirty="0" smtClean="0"/>
              <a:t>LEADER projektu konkursa 1. un 2. kārtas rezultāti (II)</a:t>
            </a:r>
            <a:endParaRPr lang="lv-LV" sz="3200" dirty="0"/>
          </a:p>
        </p:txBody>
      </p:sp>
      <p:sp>
        <p:nvSpPr>
          <p:cNvPr id="3" name="Content Placeholder 2"/>
          <p:cNvSpPr>
            <a:spLocks noGrp="1"/>
          </p:cNvSpPr>
          <p:nvPr>
            <p:ph idx="1"/>
          </p:nvPr>
        </p:nvSpPr>
        <p:spPr>
          <a:xfrm>
            <a:off x="5312229" y="1462768"/>
            <a:ext cx="6288314" cy="4351338"/>
          </a:xfrm>
        </p:spPr>
        <p:txBody>
          <a:bodyPr/>
          <a:lstStyle/>
          <a:p>
            <a:r>
              <a:rPr lang="lv-LV" dirty="0" smtClean="0"/>
              <a:t>No iesniegtajiem 118 projektu pieteikumiem:</a:t>
            </a:r>
          </a:p>
          <a:p>
            <a:pPr>
              <a:buNone/>
            </a:pPr>
            <a:r>
              <a:rPr lang="lv-LV" dirty="0" smtClean="0"/>
              <a:t>	VRG noraida kā neatbilstošus –  21 </a:t>
            </a:r>
          </a:p>
          <a:p>
            <a:pPr>
              <a:buNone/>
            </a:pPr>
            <a:r>
              <a:rPr lang="lv-LV" dirty="0" smtClean="0"/>
              <a:t>   (1. – 14, 2. – 7)</a:t>
            </a:r>
          </a:p>
          <a:p>
            <a:pPr>
              <a:buNone/>
            </a:pPr>
            <a:r>
              <a:rPr lang="lv-LV" dirty="0" smtClean="0"/>
              <a:t>	Noraidīti finansējuma trūkuma dēļ –  31 (1. – 21, 2. – 10)</a:t>
            </a:r>
          </a:p>
          <a:p>
            <a:pPr>
              <a:buNone/>
            </a:pPr>
            <a:r>
              <a:rPr lang="lv-LV" dirty="0" smtClean="0"/>
              <a:t>	LAD noraida – 9 (1. – 5, 2. – 4)</a:t>
            </a:r>
          </a:p>
          <a:p>
            <a:pPr>
              <a:buNone/>
            </a:pPr>
            <a:r>
              <a:rPr lang="lv-LV" dirty="0" smtClean="0"/>
              <a:t> 	</a:t>
            </a:r>
            <a:r>
              <a:rPr lang="lv-LV" b="1" dirty="0" smtClean="0"/>
              <a:t>LAD apstiprina –  56 (1. – 33, 2. – 23)</a:t>
            </a:r>
          </a:p>
          <a:p>
            <a:pPr>
              <a:buNone/>
            </a:pPr>
            <a:r>
              <a:rPr lang="lv-LV" dirty="0" smtClean="0"/>
              <a:t>   Atsaukts – 1 (2. – 1)</a:t>
            </a:r>
          </a:p>
          <a:p>
            <a:pPr>
              <a:buNone/>
            </a:pPr>
            <a:endParaRPr lang="lv-LV" dirty="0" smtClean="0"/>
          </a:p>
          <a:p>
            <a:pPr>
              <a:buNone/>
            </a:pPr>
            <a:r>
              <a:rPr lang="lv-LV" dirty="0" smtClean="0"/>
              <a:t>		</a:t>
            </a:r>
            <a:endParaRPr lang="lv-LV" dirty="0"/>
          </a:p>
        </p:txBody>
      </p:sp>
      <p:pic>
        <p:nvPicPr>
          <p:cNvPr id="8194" name="Picture 2"/>
          <p:cNvPicPr>
            <a:picLocks noChangeAspect="1" noChangeArrowheads="1"/>
          </p:cNvPicPr>
          <p:nvPr/>
        </p:nvPicPr>
        <p:blipFill>
          <a:blip r:embed="rId2" cstate="print"/>
          <a:srcRect/>
          <a:stretch>
            <a:fillRect/>
          </a:stretch>
        </p:blipFill>
        <p:spPr bwMode="auto">
          <a:xfrm>
            <a:off x="449943" y="2133599"/>
            <a:ext cx="4706256" cy="3137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7" y="365125"/>
            <a:ext cx="10943770" cy="1325563"/>
          </a:xfrm>
        </p:spPr>
        <p:txBody>
          <a:bodyPr/>
          <a:lstStyle/>
          <a:p>
            <a:pPr algn="ctr"/>
            <a:r>
              <a:rPr lang="lv-LV" sz="3200" b="1" dirty="0" smtClean="0"/>
              <a:t>LEADER projektu konkursa 1. un 2. kārtas rezultāti (III)</a:t>
            </a:r>
            <a:endParaRPr lang="lv-LV" sz="3200" b="1" dirty="0"/>
          </a:p>
        </p:txBody>
      </p:sp>
      <p:sp>
        <p:nvSpPr>
          <p:cNvPr id="3" name="Content Placeholder 2"/>
          <p:cNvSpPr>
            <a:spLocks noGrp="1"/>
          </p:cNvSpPr>
          <p:nvPr>
            <p:ph idx="1"/>
          </p:nvPr>
        </p:nvSpPr>
        <p:spPr>
          <a:xfrm>
            <a:off x="478972" y="1564366"/>
            <a:ext cx="11019971" cy="4763861"/>
          </a:xfrm>
        </p:spPr>
        <p:txBody>
          <a:bodyPr/>
          <a:lstStyle/>
          <a:p>
            <a:r>
              <a:rPr lang="lv-LV" b="1" u="sng" dirty="0" smtClean="0"/>
              <a:t>Apstiprināto</a:t>
            </a:r>
            <a:r>
              <a:rPr lang="lv-LV" dirty="0" smtClean="0"/>
              <a:t> pieteikumu skaits – 56</a:t>
            </a:r>
          </a:p>
          <a:p>
            <a:pPr>
              <a:buNone/>
            </a:pPr>
            <a:r>
              <a:rPr lang="lv-LV" dirty="0" smtClean="0"/>
              <a:t>M1 Atbalsta sniegšana vietējās ekonomikas attīstībai – 25 	</a:t>
            </a:r>
          </a:p>
          <a:p>
            <a:pPr>
              <a:buNone/>
            </a:pPr>
            <a:r>
              <a:rPr lang="lv-LV" dirty="0" smtClean="0"/>
              <a:t>Rīcība 1.1. – 8 (saistības pārtrauktas – 1)</a:t>
            </a:r>
          </a:p>
          <a:p>
            <a:pPr>
              <a:buNone/>
            </a:pPr>
            <a:r>
              <a:rPr lang="lv-LV" dirty="0" smtClean="0"/>
              <a:t>Rīcība 1.2. – 15 (saistības pārtrauktas – 1)</a:t>
            </a:r>
          </a:p>
          <a:p>
            <a:pPr>
              <a:buNone/>
            </a:pPr>
            <a:r>
              <a:rPr lang="lv-LV" dirty="0" smtClean="0"/>
              <a:t>		</a:t>
            </a:r>
          </a:p>
          <a:p>
            <a:pPr>
              <a:buNone/>
            </a:pPr>
            <a:r>
              <a:rPr lang="lv-LV" dirty="0" smtClean="0"/>
              <a:t>M2 Kvalitatīvas dzīves vides veidošana – 31 			</a:t>
            </a:r>
          </a:p>
          <a:p>
            <a:pPr>
              <a:buNone/>
            </a:pPr>
            <a:r>
              <a:rPr lang="lv-LV" dirty="0" smtClean="0"/>
              <a:t>Rīcība 2.1. – 9 (saistības pārtrauktas – 1)</a:t>
            </a:r>
          </a:p>
          <a:p>
            <a:pPr>
              <a:buNone/>
            </a:pPr>
            <a:r>
              <a:rPr lang="lv-LV" dirty="0" smtClean="0"/>
              <a:t>Rīcība 2.2. –  8</a:t>
            </a:r>
          </a:p>
          <a:p>
            <a:pPr>
              <a:buNone/>
            </a:pPr>
            <a:r>
              <a:rPr lang="lv-LV" dirty="0" smtClean="0"/>
              <a:t>Rīcība 2.3. – 13 </a:t>
            </a:r>
            <a:endParaRPr lang="lv-LV" dirty="0"/>
          </a:p>
        </p:txBody>
      </p:sp>
      <p:pic>
        <p:nvPicPr>
          <p:cNvPr id="9218" name="Picture 2"/>
          <p:cNvPicPr>
            <a:picLocks noChangeAspect="1" noChangeArrowheads="1"/>
          </p:cNvPicPr>
          <p:nvPr/>
        </p:nvPicPr>
        <p:blipFill>
          <a:blip r:embed="rId2" cstate="print"/>
          <a:srcRect/>
          <a:stretch>
            <a:fillRect/>
          </a:stretch>
        </p:blipFill>
        <p:spPr bwMode="auto">
          <a:xfrm>
            <a:off x="6971015" y="2989943"/>
            <a:ext cx="4818743" cy="3614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lv-LV" sz="3200" b="1" dirty="0" smtClean="0"/>
              <a:t>LEADER projektu konkursa 1. un 2. kārtas rezultāti  - </a:t>
            </a:r>
            <a:br>
              <a:rPr lang="lv-LV" sz="3200" b="1" dirty="0" smtClean="0"/>
            </a:br>
            <a:r>
              <a:rPr lang="lv-LV" sz="3200" b="1" dirty="0" smtClean="0"/>
              <a:t>apstiprinātie projekti pa teritorijām</a:t>
            </a:r>
            <a:endParaRPr lang="lv-LV" sz="3200" dirty="0"/>
          </a:p>
        </p:txBody>
      </p:sp>
      <p:sp>
        <p:nvSpPr>
          <p:cNvPr id="5" name="Content Placeholder 4"/>
          <p:cNvSpPr>
            <a:spLocks noGrp="1"/>
          </p:cNvSpPr>
          <p:nvPr>
            <p:ph sz="half" idx="1"/>
          </p:nvPr>
        </p:nvSpPr>
        <p:spPr/>
        <p:txBody>
          <a:bodyPr/>
          <a:lstStyle/>
          <a:p>
            <a:r>
              <a:rPr lang="lv-LV" dirty="0" smtClean="0"/>
              <a:t>Valka – 10</a:t>
            </a:r>
          </a:p>
          <a:p>
            <a:r>
              <a:rPr lang="lv-LV" dirty="0" smtClean="0"/>
              <a:t>Strenči – 9</a:t>
            </a:r>
          </a:p>
          <a:p>
            <a:r>
              <a:rPr lang="lv-LV" dirty="0" smtClean="0"/>
              <a:t>Kauguru pagasts – 7</a:t>
            </a:r>
          </a:p>
          <a:p>
            <a:r>
              <a:rPr lang="lv-LV" dirty="0" smtClean="0"/>
              <a:t>Valkas pagasts – 4</a:t>
            </a:r>
          </a:p>
          <a:p>
            <a:r>
              <a:rPr lang="lv-LV" dirty="0" smtClean="0"/>
              <a:t>Trikātas pagasts – 4</a:t>
            </a:r>
          </a:p>
          <a:p>
            <a:r>
              <a:rPr lang="lv-LV" dirty="0" smtClean="0"/>
              <a:t>Ērģemes pagasts – 3</a:t>
            </a:r>
          </a:p>
          <a:p>
            <a:r>
              <a:rPr lang="lv-LV" dirty="0" smtClean="0"/>
              <a:t>Vijciema pagasts – 3</a:t>
            </a:r>
          </a:p>
          <a:p>
            <a:r>
              <a:rPr lang="lv-LV" dirty="0" smtClean="0"/>
              <a:t>Gaujienas pagasts – 3</a:t>
            </a:r>
          </a:p>
          <a:p>
            <a:r>
              <a:rPr lang="lv-LV" dirty="0" smtClean="0"/>
              <a:t>Grundzāles pagasts – 3</a:t>
            </a:r>
          </a:p>
          <a:p>
            <a:endParaRPr lang="lv-LV" dirty="0" smtClean="0"/>
          </a:p>
          <a:p>
            <a:pPr>
              <a:buNone/>
            </a:pPr>
            <a:endParaRPr lang="lv-LV" dirty="0"/>
          </a:p>
        </p:txBody>
      </p:sp>
      <p:sp>
        <p:nvSpPr>
          <p:cNvPr id="6" name="Content Placeholder 5"/>
          <p:cNvSpPr>
            <a:spLocks noGrp="1"/>
          </p:cNvSpPr>
          <p:nvPr>
            <p:ph sz="half" idx="2"/>
          </p:nvPr>
        </p:nvSpPr>
        <p:spPr>
          <a:xfrm>
            <a:off x="6172200" y="1825625"/>
            <a:ext cx="5181600" cy="4720318"/>
          </a:xfrm>
        </p:spPr>
        <p:txBody>
          <a:bodyPr/>
          <a:lstStyle/>
          <a:p>
            <a:r>
              <a:rPr lang="lv-LV" dirty="0" smtClean="0"/>
              <a:t>Ēveles pagasts – 2 </a:t>
            </a:r>
          </a:p>
          <a:p>
            <a:r>
              <a:rPr lang="lv-LV" dirty="0" smtClean="0"/>
              <a:t>Jērcēnu pagasts – 2</a:t>
            </a:r>
          </a:p>
          <a:p>
            <a:r>
              <a:rPr lang="lv-LV" dirty="0" smtClean="0"/>
              <a:t>Zvārtavas pagasts – 1</a:t>
            </a:r>
          </a:p>
          <a:p>
            <a:r>
              <a:rPr lang="lv-LV" dirty="0" smtClean="0"/>
              <a:t>Brenguļu pagasts – 1</a:t>
            </a:r>
          </a:p>
          <a:p>
            <a:r>
              <a:rPr lang="lv-LV" dirty="0" smtClean="0"/>
              <a:t>Plāņu pagasts – 1</a:t>
            </a:r>
          </a:p>
          <a:p>
            <a:r>
              <a:rPr lang="lv-LV" dirty="0" smtClean="0"/>
              <a:t>Seda – 0</a:t>
            </a:r>
          </a:p>
          <a:p>
            <a:r>
              <a:rPr lang="lv-LV" dirty="0" smtClean="0"/>
              <a:t>Virešu pagasts – 0</a:t>
            </a:r>
          </a:p>
          <a:p>
            <a:pPr>
              <a:buNone/>
            </a:pPr>
            <a:r>
              <a:rPr lang="lv-LV" b="1" dirty="0" smtClean="0"/>
              <a:t>Kopā – 53</a:t>
            </a:r>
          </a:p>
          <a:p>
            <a:pPr>
              <a:buNone/>
            </a:pPr>
            <a:r>
              <a:rPr lang="lv-LV" b="1" dirty="0" smtClean="0"/>
              <a:t>2017.g. īstenoti – 22  </a:t>
            </a:r>
          </a:p>
          <a:p>
            <a:pPr>
              <a:buNone/>
            </a:pPr>
            <a:endParaRPr lang="lv-L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09172" y="582840"/>
            <a:ext cx="10515600" cy="1325563"/>
          </a:xfrm>
        </p:spPr>
        <p:txBody>
          <a:bodyPr/>
          <a:lstStyle/>
          <a:p>
            <a:pPr algn="ctr"/>
            <a:r>
              <a:rPr lang="lv-LV" sz="3600" b="1" dirty="0" smtClean="0"/>
              <a:t>Informācija pieejama</a:t>
            </a:r>
          </a:p>
        </p:txBody>
      </p:sp>
      <p:sp>
        <p:nvSpPr>
          <p:cNvPr id="21507" name="Content Placeholder 2"/>
          <p:cNvSpPr>
            <a:spLocks noGrp="1"/>
          </p:cNvSpPr>
          <p:nvPr>
            <p:ph idx="1"/>
          </p:nvPr>
        </p:nvSpPr>
        <p:spPr>
          <a:xfrm>
            <a:off x="838200" y="2409825"/>
            <a:ext cx="10515600" cy="3767138"/>
          </a:xfrm>
        </p:spPr>
        <p:txBody>
          <a:bodyPr/>
          <a:lstStyle/>
          <a:p>
            <a:r>
              <a:rPr lang="lv-LV" dirty="0" smtClean="0"/>
              <a:t>Lauku atbalsta dienesta mājas lapā </a:t>
            </a:r>
            <a:r>
              <a:rPr lang="lv-LV" dirty="0" err="1" smtClean="0">
                <a:hlinkClick r:id="rId2"/>
              </a:rPr>
              <a:t>www.lad.gov.lv</a:t>
            </a:r>
            <a:endParaRPr lang="lv-LV" dirty="0" smtClean="0"/>
          </a:p>
          <a:p>
            <a:r>
              <a:rPr lang="lv-LV" dirty="0" smtClean="0"/>
              <a:t>Lauku partnerības ZIEMEĻGAUJA mājas lapā </a:t>
            </a:r>
            <a:r>
              <a:rPr lang="lv-LV" dirty="0" err="1" smtClean="0">
                <a:hlinkClick r:id="rId3"/>
              </a:rPr>
              <a:t>www.zgauja.lv</a:t>
            </a:r>
            <a:endParaRPr lang="lv-LV" dirty="0" smtClean="0"/>
          </a:p>
          <a:p>
            <a:r>
              <a:rPr lang="lv-LV" dirty="0" smtClean="0"/>
              <a:t>Personīgi sazinoties ar administratīvo vadītāju –                              Dagnija Ūdre, tālrunis 29219477, 29163859; </a:t>
            </a:r>
          </a:p>
          <a:p>
            <a:pPr>
              <a:buNone/>
            </a:pPr>
            <a:r>
              <a:rPr lang="lv-LV" dirty="0" smtClean="0"/>
              <a:t>   e-pasts: </a:t>
            </a:r>
            <a:r>
              <a:rPr lang="lv-LV" dirty="0" err="1" smtClean="0">
                <a:hlinkClick r:id="rId4"/>
              </a:rPr>
              <a:t>dagnija@udris.lv</a:t>
            </a:r>
            <a:r>
              <a:rPr lang="lv-LV" dirty="0" smtClean="0"/>
              <a:t>  vai </a:t>
            </a:r>
            <a:r>
              <a:rPr lang="lv-LV" dirty="0" err="1" smtClean="0">
                <a:hlinkClick r:id="rId5"/>
              </a:rPr>
              <a:t>ziemelgauja@gmail.com</a:t>
            </a:r>
            <a:r>
              <a:rPr lang="lv-LV"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838200" y="365125"/>
            <a:ext cx="10515600" cy="912813"/>
          </a:xfrm>
        </p:spPr>
        <p:txBody>
          <a:bodyPr/>
          <a:lstStyle/>
          <a:p>
            <a:pPr algn="ctr"/>
            <a:r>
              <a:rPr lang="lv-LV" sz="3200" b="1" dirty="0" smtClean="0"/>
              <a:t>Informācija par biedrību un teritoriju</a:t>
            </a:r>
          </a:p>
        </p:txBody>
      </p:sp>
      <p:sp>
        <p:nvSpPr>
          <p:cNvPr id="3075" name="Content Placeholder 4"/>
          <p:cNvSpPr>
            <a:spLocks noGrp="1"/>
          </p:cNvSpPr>
          <p:nvPr>
            <p:ph idx="1"/>
          </p:nvPr>
        </p:nvSpPr>
        <p:spPr>
          <a:xfrm>
            <a:off x="838200" y="1204913"/>
            <a:ext cx="10515600" cy="4972050"/>
          </a:xfrm>
        </p:spPr>
        <p:txBody>
          <a:bodyPr/>
          <a:lstStyle/>
          <a:p>
            <a:r>
              <a:rPr lang="lv-LV" dirty="0" smtClean="0"/>
              <a:t>Biedrība dibināta 2006.gada 20.septembrī</a:t>
            </a:r>
          </a:p>
          <a:p>
            <a:r>
              <a:rPr lang="lv-LV" dirty="0" smtClean="0"/>
              <a:t>Teritorija: Beverīnas un Strenču novadi, Apes novada Gaujienas un Virešu pagasti, Burtnieku novada Ēveles pagasts, Smiltenes novada Grundzāles pagasts, Valkas novada Zvārtavas, Vijciema, Valkas un Ērģemes pagasti un Valkas pilsēta</a:t>
            </a:r>
          </a:p>
          <a:p>
            <a:r>
              <a:rPr lang="lv-LV" dirty="0" smtClean="0"/>
              <a:t>Iedzīvotāju skaits 2014.gadā – 19 197, 01.01.2017. - 18 354  </a:t>
            </a:r>
          </a:p>
          <a:p>
            <a:r>
              <a:rPr lang="lv-LV" dirty="0" smtClean="0"/>
              <a:t>Vienojošais elements – Gaujas upe</a:t>
            </a:r>
          </a:p>
          <a:p>
            <a:r>
              <a:rPr lang="lv-LV" dirty="0" smtClean="0"/>
              <a:t>Svarīgākās uzņēmējdarbības nozares: lauksaimniecība, mežizstrāde, kokapstrāde</a:t>
            </a:r>
          </a:p>
          <a:p>
            <a:r>
              <a:rPr lang="lv-LV" dirty="0" smtClean="0"/>
              <a:t>Biedri: 6 pašvaldības, 18 NVO, 12 individuālie biedri, 11 uzņēmumi</a:t>
            </a:r>
          </a:p>
          <a:p>
            <a:endParaRPr lang="lv-LV" dirty="0" smtClean="0"/>
          </a:p>
          <a:p>
            <a:endParaRPr lang="lv-LV" dirty="0" smtClean="0"/>
          </a:p>
          <a:p>
            <a:endParaRPr lang="lv-LV"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t>Stratēģijas vīzija</a:t>
            </a:r>
            <a:endParaRPr lang="lv-LV" b="1" dirty="0"/>
          </a:p>
        </p:txBody>
      </p:sp>
      <p:sp>
        <p:nvSpPr>
          <p:cNvPr id="3" name="Content Placeholder 2"/>
          <p:cNvSpPr>
            <a:spLocks noGrp="1"/>
          </p:cNvSpPr>
          <p:nvPr>
            <p:ph idx="1"/>
          </p:nvPr>
        </p:nvSpPr>
        <p:spPr>
          <a:xfrm>
            <a:off x="852715" y="1988456"/>
            <a:ext cx="10515600" cy="3520849"/>
          </a:xfrm>
        </p:spPr>
        <p:txBody>
          <a:bodyPr/>
          <a:lstStyle/>
          <a:p>
            <a:pPr algn="ctr">
              <a:buNone/>
            </a:pPr>
            <a:r>
              <a:rPr lang="lv-LV" sz="3600" dirty="0" smtClean="0"/>
              <a:t>   Lauku partnerības ZIEMEĻGAUJA teritorijā iedzīvotājiem ir nodrošinātas iespējas dzīvot sakārtotā lauku vidē, kur attīstās uzņēmējdarbība, tiek saglabātas dabas un kultūrvēsturiskās vērtības un kur ikviens var radoši un aktīvi darboties atbilstoši savām interesēm un iesaistīties vietējās kopienas dzīvē.</a:t>
            </a:r>
            <a:endParaRPr lang="lv-LV"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Virsraksts 1"/>
          <p:cNvSpPr>
            <a:spLocks noGrp="1"/>
          </p:cNvSpPr>
          <p:nvPr>
            <p:ph type="title"/>
          </p:nvPr>
        </p:nvSpPr>
        <p:spPr>
          <a:xfrm>
            <a:off x="838200" y="365125"/>
            <a:ext cx="10515600" cy="766763"/>
          </a:xfrm>
        </p:spPr>
        <p:txBody>
          <a:bodyPr/>
          <a:lstStyle/>
          <a:p>
            <a:pPr algn="ctr" eaLnBrk="1" hangingPunct="1"/>
            <a:r>
              <a:rPr lang="lv-LV" altLang="lv-LV" sz="2800" b="1" smtClean="0"/>
              <a:t>SVVA stratēģijas intervence</a:t>
            </a:r>
          </a:p>
        </p:txBody>
      </p:sp>
      <p:graphicFrame>
        <p:nvGraphicFramePr>
          <p:cNvPr id="2" name="Content Placeholder 1"/>
          <p:cNvGraphicFramePr>
            <a:graphicFrameLocks noGrp="1"/>
          </p:cNvGraphicFramePr>
          <p:nvPr>
            <p:ph idx="1"/>
          </p:nvPr>
        </p:nvGraphicFramePr>
        <p:xfrm>
          <a:off x="276225" y="1044575"/>
          <a:ext cx="11596914" cy="5676214"/>
        </p:xfrm>
        <a:graphic>
          <a:graphicData uri="http://schemas.openxmlformats.org/drawingml/2006/table">
            <a:tbl>
              <a:tblPr firstRow="1" bandRow="1">
                <a:tableStyleId>{5C22544A-7EE6-4342-B048-85BDC9FD1C3A}</a:tableStyleId>
              </a:tblPr>
              <a:tblGrid>
                <a:gridCol w="3865638"/>
                <a:gridCol w="3865638"/>
                <a:gridCol w="3865638"/>
              </a:tblGrid>
              <a:tr h="943394">
                <a:tc>
                  <a:txBody>
                    <a:bodyPr/>
                    <a:lstStyle/>
                    <a:p>
                      <a:pPr algn="ctr"/>
                      <a:r>
                        <a:rPr lang="lv-LV" sz="2400" dirty="0" smtClean="0"/>
                        <a:t>Vajadzības un potenciāls</a:t>
                      </a:r>
                      <a:endParaRPr lang="lv-LV" sz="2400" dirty="0"/>
                    </a:p>
                  </a:txBody>
                  <a:tcPr marT="45731" marB="45731"/>
                </a:tc>
                <a:tc>
                  <a:txBody>
                    <a:bodyPr/>
                    <a:lstStyle/>
                    <a:p>
                      <a:pPr algn="ctr"/>
                      <a:r>
                        <a:rPr lang="lv-LV" sz="2400" dirty="0" smtClean="0"/>
                        <a:t>Stratēģiskais</a:t>
                      </a:r>
                      <a:r>
                        <a:rPr lang="lv-LV" sz="2400" baseline="0" dirty="0" smtClean="0"/>
                        <a:t> mērķis</a:t>
                      </a:r>
                      <a:endParaRPr lang="lv-LV" sz="2400" dirty="0"/>
                    </a:p>
                  </a:txBody>
                  <a:tcPr marT="45731" marB="45731"/>
                </a:tc>
                <a:tc>
                  <a:txBody>
                    <a:bodyPr/>
                    <a:lstStyle/>
                    <a:p>
                      <a:pPr algn="ctr"/>
                      <a:r>
                        <a:rPr lang="lv-LV" sz="2400" dirty="0" smtClean="0"/>
                        <a:t>Rīcības</a:t>
                      </a:r>
                      <a:endParaRPr lang="lv-LV" sz="2400" dirty="0"/>
                    </a:p>
                  </a:txBody>
                  <a:tcPr marT="45731" marB="45731"/>
                </a:tc>
              </a:tr>
              <a:tr h="1320485">
                <a:tc rowSpan="3">
                  <a:txBody>
                    <a:bodyPr/>
                    <a:lstStyle/>
                    <a:p>
                      <a:r>
                        <a:rPr lang="lv-LV" sz="2000" u="sng" dirty="0" smtClean="0"/>
                        <a:t>Vajadzības:</a:t>
                      </a:r>
                    </a:p>
                    <a:p>
                      <a:r>
                        <a:rPr lang="lv-LV" sz="2000" u="none" dirty="0" smtClean="0"/>
                        <a:t>-atbalstīt jaunu produktu un pakalpojumu veidošanu, esošo attīstību,</a:t>
                      </a:r>
                    </a:p>
                    <a:p>
                      <a:r>
                        <a:rPr lang="lv-LV" sz="2000" u="none" dirty="0" smtClean="0"/>
                        <a:t>-atbalstīt un popularizēt VRG teritorijas tūrisma piedāvājumu,</a:t>
                      </a:r>
                    </a:p>
                    <a:p>
                      <a:r>
                        <a:rPr lang="lv-LV" sz="2000" u="none" dirty="0" smtClean="0"/>
                        <a:t>-atbalstīt amatniekus un mājražotājus,</a:t>
                      </a:r>
                    </a:p>
                    <a:p>
                      <a:r>
                        <a:rPr lang="lv-LV" sz="2000" u="none" dirty="0" smtClean="0"/>
                        <a:t>-atbalstīt uzņēmēju  sadarbību</a:t>
                      </a:r>
                    </a:p>
                    <a:p>
                      <a:r>
                        <a:rPr lang="lv-LV" sz="2000" u="sng" dirty="0" smtClean="0"/>
                        <a:t>Potenciāls:</a:t>
                      </a:r>
                    </a:p>
                    <a:p>
                      <a:r>
                        <a:rPr lang="lv-LV" sz="2000" u="none" dirty="0" smtClean="0"/>
                        <a:t>-bagāti</a:t>
                      </a:r>
                      <a:r>
                        <a:rPr lang="lv-LV" sz="2000" u="none" baseline="0" dirty="0" smtClean="0"/>
                        <a:t> dabas resursi,</a:t>
                      </a:r>
                    </a:p>
                    <a:p>
                      <a:r>
                        <a:rPr lang="lv-LV" sz="2000" u="none" baseline="0" dirty="0" smtClean="0"/>
                        <a:t>-vietējo iedzīvotāju zināšanas un prasmes</a:t>
                      </a:r>
                      <a:endParaRPr lang="lv-LV" sz="2000" u="none" dirty="0"/>
                    </a:p>
                  </a:txBody>
                  <a:tcPr marT="45731" marB="45731"/>
                </a:tc>
                <a:tc>
                  <a:txBody>
                    <a:bodyPr/>
                    <a:lstStyle/>
                    <a:p>
                      <a:r>
                        <a:rPr lang="lv-LV" sz="2800" kern="1200" dirty="0" smtClean="0">
                          <a:solidFill>
                            <a:schemeClr val="dk1"/>
                          </a:solidFill>
                          <a:latin typeface="+mn-lt"/>
                          <a:ea typeface="+mn-ea"/>
                          <a:cs typeface="+mn-cs"/>
                        </a:rPr>
                        <a:t>M1 Atbalsta sniegšana vietējās ekonomikas attīstībai</a:t>
                      </a:r>
                      <a:endParaRPr lang="lv-LV" sz="2800" dirty="0"/>
                    </a:p>
                  </a:txBody>
                  <a:tcPr marT="45731" marB="45731"/>
                </a:tc>
                <a:tc>
                  <a:txBody>
                    <a:bodyPr/>
                    <a:lstStyle/>
                    <a:p>
                      <a:r>
                        <a:rPr lang="lv-LV" sz="2800" kern="1200" dirty="0" smtClean="0">
                          <a:solidFill>
                            <a:schemeClr val="dk1"/>
                          </a:solidFill>
                          <a:latin typeface="+mn-lt"/>
                          <a:ea typeface="+mn-ea"/>
                          <a:cs typeface="+mn-cs"/>
                        </a:rPr>
                        <a:t>1.1 Jaunu produktu radīšana un esošo attīstīšana</a:t>
                      </a:r>
                      <a:endParaRPr lang="lv-LV" sz="2800" dirty="0"/>
                    </a:p>
                  </a:txBody>
                  <a:tcPr marT="45731" marB="45731"/>
                </a:tc>
              </a:tr>
              <a:tr h="1320485">
                <a:tc vMerge="1">
                  <a:txBody>
                    <a:bodyPr/>
                    <a:lstStyle/>
                    <a:p>
                      <a:endParaRPr lang="lv-LV" sz="1800" dirty="0"/>
                    </a:p>
                  </a:txBody>
                  <a:tcPr marT="45731" marB="45731"/>
                </a:tc>
                <a:tc>
                  <a:txBody>
                    <a:bodyPr/>
                    <a:lstStyle/>
                    <a:p>
                      <a:endParaRPr lang="lv-LV" sz="1800" dirty="0"/>
                    </a:p>
                  </a:txBody>
                  <a:tcPr marT="45731" marB="45731"/>
                </a:tc>
                <a:tc>
                  <a:txBody>
                    <a:bodyPr/>
                    <a:lstStyle/>
                    <a:p>
                      <a:r>
                        <a:rPr lang="lv-LV" sz="2800" kern="1200" dirty="0" smtClean="0">
                          <a:solidFill>
                            <a:schemeClr val="dk1"/>
                          </a:solidFill>
                          <a:latin typeface="+mn-lt"/>
                          <a:ea typeface="+mn-ea"/>
                          <a:cs typeface="+mn-cs"/>
                        </a:rPr>
                        <a:t>1.2 Jaunu pakalpojumu radīšana un esošo attīstīšana</a:t>
                      </a:r>
                      <a:endParaRPr lang="lv-LV" sz="2800" dirty="0"/>
                    </a:p>
                  </a:txBody>
                  <a:tcPr marT="45731" marB="45731"/>
                </a:tc>
              </a:tr>
              <a:tr h="1989576">
                <a:tc vMerge="1">
                  <a:txBody>
                    <a:bodyPr/>
                    <a:lstStyle/>
                    <a:p>
                      <a:endParaRPr lang="lv-LV" sz="1800" dirty="0"/>
                    </a:p>
                  </a:txBody>
                  <a:tcPr marT="45731" marB="45731"/>
                </a:tc>
                <a:tc>
                  <a:txBody>
                    <a:bodyPr/>
                    <a:lstStyle/>
                    <a:p>
                      <a:endParaRPr lang="lv-LV" sz="1800" dirty="0"/>
                    </a:p>
                  </a:txBody>
                  <a:tcPr marT="45731" marB="45731"/>
                </a:tc>
                <a:tc>
                  <a:txBody>
                    <a:bodyPr/>
                    <a:lstStyle/>
                    <a:p>
                      <a:r>
                        <a:rPr lang="lv-LV" sz="2800" kern="1200" dirty="0" smtClean="0">
                          <a:solidFill>
                            <a:schemeClr val="dk1"/>
                          </a:solidFill>
                          <a:latin typeface="+mn-lt"/>
                          <a:ea typeface="+mn-ea"/>
                          <a:cs typeface="+mn-cs"/>
                        </a:rPr>
                        <a:t>1.3 Vietējo produktu realizācija tirgū</a:t>
                      </a:r>
                      <a:endParaRPr lang="lv-LV" sz="2800" dirty="0"/>
                    </a:p>
                  </a:txBody>
                  <a:tcPr marT="45731" marB="45731"/>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Virsraksts 1"/>
          <p:cNvSpPr>
            <a:spLocks noGrp="1"/>
          </p:cNvSpPr>
          <p:nvPr>
            <p:ph type="title"/>
          </p:nvPr>
        </p:nvSpPr>
        <p:spPr>
          <a:xfrm>
            <a:off x="838200" y="365125"/>
            <a:ext cx="10515600" cy="766763"/>
          </a:xfrm>
        </p:spPr>
        <p:txBody>
          <a:bodyPr/>
          <a:lstStyle/>
          <a:p>
            <a:pPr algn="ctr" eaLnBrk="1" hangingPunct="1"/>
            <a:r>
              <a:rPr lang="lv-LV" altLang="lv-LV" sz="2800" b="1" smtClean="0"/>
              <a:t>SVVA stratēģijas intervence</a:t>
            </a:r>
          </a:p>
        </p:txBody>
      </p:sp>
      <p:graphicFrame>
        <p:nvGraphicFramePr>
          <p:cNvPr id="2" name="Content Placeholder 1"/>
          <p:cNvGraphicFramePr>
            <a:graphicFrameLocks noGrp="1"/>
          </p:cNvGraphicFramePr>
          <p:nvPr>
            <p:ph idx="1"/>
          </p:nvPr>
        </p:nvGraphicFramePr>
        <p:xfrm>
          <a:off x="276225" y="1044575"/>
          <a:ext cx="11596914" cy="5663186"/>
        </p:xfrm>
        <a:graphic>
          <a:graphicData uri="http://schemas.openxmlformats.org/drawingml/2006/table">
            <a:tbl>
              <a:tblPr firstRow="1" bandRow="1">
                <a:tableStyleId>{5C22544A-7EE6-4342-B048-85BDC9FD1C3A}</a:tableStyleId>
              </a:tblPr>
              <a:tblGrid>
                <a:gridCol w="3865638"/>
                <a:gridCol w="3865638"/>
                <a:gridCol w="3865638"/>
              </a:tblGrid>
              <a:tr h="700195">
                <a:tc>
                  <a:txBody>
                    <a:bodyPr/>
                    <a:lstStyle/>
                    <a:p>
                      <a:pPr algn="ctr"/>
                      <a:r>
                        <a:rPr lang="lv-LV" sz="2400" dirty="0" smtClean="0"/>
                        <a:t>Vajadzības un potenciāls</a:t>
                      </a:r>
                      <a:endParaRPr lang="lv-LV" sz="2400" dirty="0"/>
                    </a:p>
                  </a:txBody>
                  <a:tcPr marT="45731" marB="45731"/>
                </a:tc>
                <a:tc>
                  <a:txBody>
                    <a:bodyPr/>
                    <a:lstStyle/>
                    <a:p>
                      <a:pPr algn="ctr"/>
                      <a:r>
                        <a:rPr lang="lv-LV" sz="2400" dirty="0" smtClean="0"/>
                        <a:t>Stratēģiskais</a:t>
                      </a:r>
                      <a:r>
                        <a:rPr lang="lv-LV" sz="2400" baseline="0" dirty="0" smtClean="0"/>
                        <a:t> mērķis</a:t>
                      </a:r>
                      <a:endParaRPr lang="lv-LV" sz="2400" dirty="0"/>
                    </a:p>
                  </a:txBody>
                  <a:tcPr marT="45731" marB="45731"/>
                </a:tc>
                <a:tc>
                  <a:txBody>
                    <a:bodyPr/>
                    <a:lstStyle/>
                    <a:p>
                      <a:pPr algn="ctr"/>
                      <a:r>
                        <a:rPr lang="lv-LV" sz="2400" dirty="0" smtClean="0"/>
                        <a:t>Rīcības</a:t>
                      </a:r>
                      <a:endParaRPr lang="lv-LV" sz="2400" dirty="0"/>
                    </a:p>
                  </a:txBody>
                  <a:tcPr marT="45731" marB="45731"/>
                </a:tc>
              </a:tr>
              <a:tr h="826220">
                <a:tc rowSpan="3">
                  <a:txBody>
                    <a:bodyPr/>
                    <a:lstStyle/>
                    <a:p>
                      <a:r>
                        <a:rPr lang="lv-LV" sz="2800" u="sng" dirty="0" smtClean="0"/>
                        <a:t>Vajadzības:</a:t>
                      </a:r>
                    </a:p>
                    <a:p>
                      <a:r>
                        <a:rPr lang="lv-LV" sz="2800" u="none" dirty="0" smtClean="0"/>
                        <a:t>-veicināt</a:t>
                      </a:r>
                      <a:r>
                        <a:rPr lang="lv-LV" sz="2800" u="none" baseline="0" dirty="0" smtClean="0"/>
                        <a:t> dažādas sabiedriskas aktivitātes,</a:t>
                      </a:r>
                    </a:p>
                    <a:p>
                      <a:r>
                        <a:rPr lang="lv-LV" sz="2800" u="none" baseline="0" dirty="0" smtClean="0"/>
                        <a:t>-uzlabot infrastruktūru brīvā laika pavadīšanai,</a:t>
                      </a:r>
                    </a:p>
                    <a:p>
                      <a:r>
                        <a:rPr lang="lv-LV" sz="2800" u="none" baseline="0" dirty="0" smtClean="0"/>
                        <a:t>-sakārtot un labiekārtot sabiedriskus objektus</a:t>
                      </a:r>
                    </a:p>
                    <a:p>
                      <a:r>
                        <a:rPr lang="lv-LV" sz="2800" u="sng" baseline="0" dirty="0" smtClean="0"/>
                        <a:t>Potenciāls</a:t>
                      </a:r>
                      <a:r>
                        <a:rPr lang="lv-LV" sz="2800" u="none" baseline="0" dirty="0" smtClean="0"/>
                        <a:t> – aktīvi un radoši vietējie cilvēki, NVO</a:t>
                      </a:r>
                      <a:endParaRPr lang="lv-LV" sz="2800" u="sng" dirty="0"/>
                    </a:p>
                  </a:txBody>
                  <a:tcPr marT="45731" marB="45731"/>
                </a:tc>
                <a:tc>
                  <a:txBody>
                    <a:bodyPr/>
                    <a:lstStyle/>
                    <a:p>
                      <a:r>
                        <a:rPr lang="lv-LV" sz="2800" kern="1200" dirty="0" smtClean="0">
                          <a:solidFill>
                            <a:schemeClr val="dk1"/>
                          </a:solidFill>
                          <a:latin typeface="+mn-lt"/>
                          <a:ea typeface="+mn-ea"/>
                          <a:cs typeface="+mn-cs"/>
                        </a:rPr>
                        <a:t>M2 Kvalitatīvas dzīves vides veidošana</a:t>
                      </a:r>
                      <a:endParaRPr lang="lv-LV" sz="2800" dirty="0"/>
                    </a:p>
                  </a:txBody>
                  <a:tcPr marT="45731" marB="45731"/>
                </a:tc>
                <a:tc>
                  <a:txBody>
                    <a:bodyPr/>
                    <a:lstStyle/>
                    <a:p>
                      <a:r>
                        <a:rPr lang="lv-LV" sz="2800" kern="1200" dirty="0" smtClean="0">
                          <a:solidFill>
                            <a:schemeClr val="dk1"/>
                          </a:solidFill>
                          <a:latin typeface="+mn-lt"/>
                          <a:ea typeface="+mn-ea"/>
                          <a:cs typeface="+mn-cs"/>
                        </a:rPr>
                        <a:t>2.1 Vides sakārtošana</a:t>
                      </a:r>
                      <a:endParaRPr lang="lv-LV" sz="2800" dirty="0"/>
                    </a:p>
                  </a:txBody>
                  <a:tcPr marT="45731" marB="45731"/>
                </a:tc>
              </a:tr>
              <a:tr h="567937">
                <a:tc vMerge="1">
                  <a:txBody>
                    <a:bodyPr/>
                    <a:lstStyle/>
                    <a:p>
                      <a:endParaRPr lang="lv-LV" sz="1800" dirty="0"/>
                    </a:p>
                  </a:txBody>
                  <a:tcPr marT="45731" marB="45731"/>
                </a:tc>
                <a:tc>
                  <a:txBody>
                    <a:bodyPr/>
                    <a:lstStyle/>
                    <a:p>
                      <a:endParaRPr lang="lv-LV" sz="1800"/>
                    </a:p>
                  </a:txBody>
                  <a:tcPr marT="45731" marB="45731"/>
                </a:tc>
                <a:tc>
                  <a:txBody>
                    <a:bodyPr/>
                    <a:lstStyle/>
                    <a:p>
                      <a:r>
                        <a:rPr lang="lv-LV" sz="2800" kern="1200" dirty="0" smtClean="0">
                          <a:solidFill>
                            <a:schemeClr val="dk1"/>
                          </a:solidFill>
                          <a:latin typeface="+mn-lt"/>
                          <a:ea typeface="+mn-ea"/>
                          <a:cs typeface="+mn-cs"/>
                        </a:rPr>
                        <a:t>2.2 Saturīga brīvā laika pavadīšana</a:t>
                      </a:r>
                      <a:endParaRPr lang="lv-LV" sz="2800" dirty="0"/>
                    </a:p>
                  </a:txBody>
                  <a:tcPr marT="45731" marB="45731"/>
                </a:tc>
              </a:tr>
              <a:tr h="3073187">
                <a:tc vMerge="1">
                  <a:txBody>
                    <a:bodyPr/>
                    <a:lstStyle/>
                    <a:p>
                      <a:endParaRPr lang="lv-LV" sz="1800" dirty="0"/>
                    </a:p>
                  </a:txBody>
                  <a:tcPr marT="45731" marB="45731"/>
                </a:tc>
                <a:tc>
                  <a:txBody>
                    <a:bodyPr/>
                    <a:lstStyle/>
                    <a:p>
                      <a:endParaRPr lang="lv-LV" sz="1800" dirty="0"/>
                    </a:p>
                  </a:txBody>
                  <a:tcPr marT="45731" marB="45731"/>
                </a:tc>
                <a:tc>
                  <a:txBody>
                    <a:bodyPr/>
                    <a:lstStyle/>
                    <a:p>
                      <a:r>
                        <a:rPr lang="lv-LV" sz="2800" kern="1200" dirty="0" smtClean="0">
                          <a:solidFill>
                            <a:schemeClr val="dk1"/>
                          </a:solidFill>
                          <a:latin typeface="+mn-lt"/>
                          <a:ea typeface="+mn-ea"/>
                          <a:cs typeface="+mn-cs"/>
                        </a:rPr>
                        <a:t>2.3 Kultūras un tradīciju kopšana</a:t>
                      </a:r>
                      <a:endParaRPr lang="lv-LV" sz="2800" dirty="0"/>
                    </a:p>
                  </a:txBody>
                  <a:tcPr marT="45731" marB="45731"/>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lv-LV" sz="3600" b="1" smtClean="0"/>
              <a:t>Rīcība 1.1. </a:t>
            </a:r>
            <a:br>
              <a:rPr lang="lv-LV" sz="3600" b="1" smtClean="0"/>
            </a:br>
            <a:r>
              <a:rPr lang="lv-LV" sz="3600" b="1" smtClean="0"/>
              <a:t>Jaunu produktu radīšana un esošo attīstīšana</a:t>
            </a:r>
            <a:endParaRPr lang="lv-LV" sz="3600" smtClean="0"/>
          </a:p>
        </p:txBody>
      </p:sp>
      <p:sp>
        <p:nvSpPr>
          <p:cNvPr id="7171" name="Content Placeholder 2"/>
          <p:cNvSpPr>
            <a:spLocks noGrp="1"/>
          </p:cNvSpPr>
          <p:nvPr>
            <p:ph idx="1"/>
          </p:nvPr>
        </p:nvSpPr>
        <p:spPr>
          <a:xfrm>
            <a:off x="780144" y="1654629"/>
            <a:ext cx="10515600" cy="4484914"/>
          </a:xfrm>
        </p:spPr>
        <p:txBody>
          <a:bodyPr/>
          <a:lstStyle/>
          <a:p>
            <a:r>
              <a:rPr lang="lv-LV" dirty="0" smtClean="0"/>
              <a:t>Dažāda veida lauksaimniecības produktu pārstrāde un produkcijas iepakošana; </a:t>
            </a:r>
          </a:p>
          <a:p>
            <a:r>
              <a:rPr lang="lv-LV" dirty="0" smtClean="0"/>
              <a:t>Kvalitatīvu darba apstākļu radīšana uzņēmumos; </a:t>
            </a:r>
          </a:p>
          <a:p>
            <a:r>
              <a:rPr lang="lv-LV" dirty="0" smtClean="0"/>
              <a:t>Jaunu ražotņu veidošana un esošo ražotņu </a:t>
            </a:r>
          </a:p>
          <a:p>
            <a:pPr>
              <a:buNone/>
            </a:pPr>
            <a:r>
              <a:rPr lang="lv-LV" dirty="0" smtClean="0"/>
              <a:t>   attīstība; </a:t>
            </a:r>
          </a:p>
          <a:p>
            <a:r>
              <a:rPr lang="lv-LV" dirty="0" smtClean="0"/>
              <a:t>Sadarbība starp ražotājiem, kooperācijas iniciatīvu</a:t>
            </a:r>
          </a:p>
          <a:p>
            <a:pPr>
              <a:buNone/>
            </a:pPr>
            <a:r>
              <a:rPr lang="lv-LV" dirty="0" smtClean="0"/>
              <a:t>   attīstība; </a:t>
            </a:r>
          </a:p>
          <a:p>
            <a:r>
              <a:rPr lang="lv-LV" dirty="0" smtClean="0"/>
              <a:t>Dažāda veida mācības darbinieku produktivitātes </a:t>
            </a:r>
          </a:p>
          <a:p>
            <a:pPr>
              <a:buNone/>
            </a:pPr>
            <a:r>
              <a:rPr lang="lv-LV" dirty="0" smtClean="0"/>
              <a:t>   pilnveidošanai un jaunu prasmju apgūšanai.</a:t>
            </a:r>
          </a:p>
          <a:p>
            <a:pPr>
              <a:buNone/>
            </a:pPr>
            <a:r>
              <a:rPr lang="lv-LV" b="1" dirty="0" smtClean="0"/>
              <a:t>Šajā rīcībā 3.kārtā netiks atbalstīti būvniecības projekti. </a:t>
            </a:r>
          </a:p>
        </p:txBody>
      </p:sp>
      <p:pic>
        <p:nvPicPr>
          <p:cNvPr id="1026" name="Picture 2"/>
          <p:cNvPicPr>
            <a:picLocks noChangeAspect="1" noChangeArrowheads="1"/>
          </p:cNvPicPr>
          <p:nvPr/>
        </p:nvPicPr>
        <p:blipFill>
          <a:blip r:embed="rId2" cstate="print"/>
          <a:srcRect/>
          <a:stretch>
            <a:fillRect/>
          </a:stretch>
        </p:blipFill>
        <p:spPr bwMode="auto">
          <a:xfrm>
            <a:off x="8426700" y="3497942"/>
            <a:ext cx="3451891" cy="2496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75771" y="246744"/>
            <a:ext cx="11509829" cy="1146628"/>
          </a:xfrm>
        </p:spPr>
        <p:txBody>
          <a:bodyPr/>
          <a:lstStyle/>
          <a:p>
            <a:pPr algn="ctr"/>
            <a:r>
              <a:rPr lang="lv-LV" sz="3600" b="1" dirty="0" smtClean="0"/>
              <a:t>Rīcība 1.2. </a:t>
            </a:r>
            <a:br>
              <a:rPr lang="lv-LV" sz="3600" b="1" dirty="0" smtClean="0"/>
            </a:br>
            <a:r>
              <a:rPr lang="lv-LV" sz="3600" b="1" dirty="0" smtClean="0"/>
              <a:t>Jaunu pakalpojumu radīšana un esošo attīstīšana</a:t>
            </a:r>
            <a:endParaRPr lang="lv-LV" sz="3600" dirty="0" smtClean="0"/>
          </a:p>
        </p:txBody>
      </p:sp>
      <p:sp>
        <p:nvSpPr>
          <p:cNvPr id="8195" name="Content Placeholder 2"/>
          <p:cNvSpPr>
            <a:spLocks noGrp="1"/>
          </p:cNvSpPr>
          <p:nvPr>
            <p:ph idx="1"/>
          </p:nvPr>
        </p:nvSpPr>
        <p:spPr>
          <a:xfrm>
            <a:off x="794657" y="1375682"/>
            <a:ext cx="10961914" cy="4351338"/>
          </a:xfrm>
        </p:spPr>
        <p:txBody>
          <a:bodyPr/>
          <a:lstStyle/>
          <a:p>
            <a:r>
              <a:rPr lang="lv-LV" dirty="0" smtClean="0"/>
              <a:t>Esošo pakalpojumu kvalitātes uzlabošana un piedāvājumu popularizēšana; </a:t>
            </a:r>
          </a:p>
          <a:p>
            <a:r>
              <a:rPr lang="lv-LV" dirty="0" smtClean="0"/>
              <a:t>Kvalitatīvu darba apstākļu radīšana </a:t>
            </a:r>
          </a:p>
          <a:p>
            <a:pPr>
              <a:buNone/>
            </a:pPr>
            <a:r>
              <a:rPr lang="lv-LV" dirty="0" smtClean="0"/>
              <a:t>   pakalpojumu sniedzēju uzņēmumos; </a:t>
            </a:r>
          </a:p>
          <a:p>
            <a:r>
              <a:rPr lang="lv-LV" dirty="0" smtClean="0"/>
              <a:t>Jaunu pakalpojumu veidošana;</a:t>
            </a:r>
          </a:p>
          <a:p>
            <a:r>
              <a:rPr lang="lv-LV" dirty="0" smtClean="0"/>
              <a:t>Attālinātās nodarbinātības veicināšana;</a:t>
            </a:r>
          </a:p>
          <a:p>
            <a:r>
              <a:rPr lang="lv-LV" dirty="0" smtClean="0"/>
              <a:t>Sadarbība starp pakalpojumu sniedzējiem, kooperācijas </a:t>
            </a:r>
          </a:p>
          <a:p>
            <a:pPr>
              <a:buNone/>
            </a:pPr>
            <a:r>
              <a:rPr lang="lv-LV" dirty="0" smtClean="0"/>
              <a:t>   iniciatīvu attīstība; </a:t>
            </a:r>
          </a:p>
          <a:p>
            <a:r>
              <a:rPr lang="lv-LV" dirty="0" smtClean="0"/>
              <a:t>Dažāda veida mācības pakalpojumu sniedzēju prasmju </a:t>
            </a:r>
          </a:p>
          <a:p>
            <a:pPr>
              <a:buNone/>
            </a:pPr>
            <a:r>
              <a:rPr lang="lv-LV" dirty="0" smtClean="0"/>
              <a:t>   pilnveidošanai un jaunu prasmju apgūšanai.</a:t>
            </a:r>
          </a:p>
          <a:p>
            <a:pPr>
              <a:buNone/>
            </a:pPr>
            <a:r>
              <a:rPr lang="lv-LV" b="1" dirty="0" smtClean="0"/>
              <a:t>Šajā rīcībā 3.kārtā netiks atbalstīti būvniecības projekti.</a:t>
            </a:r>
            <a:endParaRPr lang="lv-LV" dirty="0" smtClean="0"/>
          </a:p>
        </p:txBody>
      </p:sp>
      <p:pic>
        <p:nvPicPr>
          <p:cNvPr id="2051" name="Picture 3"/>
          <p:cNvPicPr>
            <a:picLocks noChangeAspect="1" noChangeArrowheads="1"/>
          </p:cNvPicPr>
          <p:nvPr/>
        </p:nvPicPr>
        <p:blipFill>
          <a:blip r:embed="rId2" cstate="print"/>
          <a:srcRect/>
          <a:stretch>
            <a:fillRect/>
          </a:stretch>
        </p:blipFill>
        <p:spPr bwMode="auto">
          <a:xfrm>
            <a:off x="9294847" y="2083143"/>
            <a:ext cx="2330711" cy="4143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lv-LV" sz="3600" b="1" smtClean="0"/>
              <a:t>Rīcība 1.3. </a:t>
            </a:r>
            <a:br>
              <a:rPr lang="lv-LV" sz="3600" b="1" smtClean="0"/>
            </a:br>
            <a:r>
              <a:rPr lang="lv-LV" sz="3600" b="1" smtClean="0"/>
              <a:t>Vietējo produktu realizācija tirgū</a:t>
            </a:r>
            <a:endParaRPr lang="lv-LV" sz="3600" smtClean="0"/>
          </a:p>
        </p:txBody>
      </p:sp>
      <p:sp>
        <p:nvSpPr>
          <p:cNvPr id="9219" name="Content Placeholder 2"/>
          <p:cNvSpPr>
            <a:spLocks noGrp="1"/>
          </p:cNvSpPr>
          <p:nvPr>
            <p:ph idx="1"/>
          </p:nvPr>
        </p:nvSpPr>
        <p:spPr/>
        <p:txBody>
          <a:bodyPr/>
          <a:lstStyle/>
          <a:p>
            <a:r>
              <a:rPr lang="lv-LV" smtClean="0"/>
              <a:t>Tirdzniecības vietu izveidošana, aprīkošana, labiekārtošana; </a:t>
            </a:r>
          </a:p>
          <a:p>
            <a:r>
              <a:rPr lang="lv-LV" smtClean="0"/>
              <a:t>Citu veidu vietējo produktu tirdzniecības noieta vietu (piem., tiešā tirdzniecība, interneta veikals, mājražotāju un amatnieku tirdziņi) veidošana;</a:t>
            </a:r>
          </a:p>
          <a:p>
            <a:r>
              <a:rPr lang="lv-LV" smtClean="0"/>
              <a:t>Vietējo produktu atpazīstamības veicināšana; </a:t>
            </a:r>
          </a:p>
          <a:p>
            <a:r>
              <a:rPr lang="lv-LV" smtClean="0"/>
              <a:t>Sadarbība starp uzņēmējiem kopīgu tirdzniecības risinājumu izveidē, kooperācijas iniciatīvu attīstība.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TotalTime>
  <Words>1463</Words>
  <Application>Microsoft Office PowerPoint</Application>
  <PresentationFormat>Custom</PresentationFormat>
  <Paragraphs>336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dizains</vt:lpstr>
      <vt:lpstr>  SABIEDRĪBAS VIRZĪTA VIETĒJĀS ATTĪSTĪBAS STRATĒĢIJA 2014. – 2020. gada plānošanas periodam (ar grozījumiem Nr.1)</vt:lpstr>
      <vt:lpstr>Slide 2</vt:lpstr>
      <vt:lpstr>Informācija par biedrību un teritoriju</vt:lpstr>
      <vt:lpstr>Stratēģijas vīzija</vt:lpstr>
      <vt:lpstr>SVVA stratēģijas intervence</vt:lpstr>
      <vt:lpstr>SVVA stratēģijas intervence</vt:lpstr>
      <vt:lpstr>Rīcība 1.1.  Jaunu produktu radīšana un esošo attīstīšana</vt:lpstr>
      <vt:lpstr>Rīcība 1.2.  Jaunu pakalpojumu radīšana un esošo attīstīšana</vt:lpstr>
      <vt:lpstr>Rīcība 1.3.  Vietējo produktu realizācija tirgū</vt:lpstr>
      <vt:lpstr>Rīcība 2.1.  Vides sakārtošana</vt:lpstr>
      <vt:lpstr>Rīcība 2.2.  Saturīga brīvā laika pavadīšana</vt:lpstr>
      <vt:lpstr>Rīcība 2.3.  Kultūras un tradīciju kopšana</vt:lpstr>
      <vt:lpstr>Novērtējuma rādītāji</vt:lpstr>
      <vt:lpstr>Rezultātu rādītāji (I)</vt:lpstr>
      <vt:lpstr>Rezultātu rādītāji (II)</vt:lpstr>
      <vt:lpstr>Rezultātu rādītāji (III)</vt:lpstr>
      <vt:lpstr>Projektu vērtēšanas kritēriji</vt:lpstr>
      <vt:lpstr>Slide 18</vt:lpstr>
      <vt:lpstr>LEADER projektu konkursa 1. un 2. kārtas rezultāti (I)</vt:lpstr>
      <vt:lpstr>LEADER projektu konkursa 1. un 2. kārtas rezultāti (II)</vt:lpstr>
      <vt:lpstr>LEADER projektu konkursa 1. un 2. kārtas rezultāti (III)</vt:lpstr>
      <vt:lpstr>LEADER projektu konkursa 1. un 2. kārtas rezultāti  -  apstiprinātie projekti pa teritorijām</vt:lpstr>
      <vt:lpstr>Informācija pieejama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SVVA stratēģijas nosaukums</dc:title>
  <dc:creator>Andra Karlsone</dc:creator>
  <cp:lastModifiedBy>User</cp:lastModifiedBy>
  <cp:revision>157</cp:revision>
  <dcterms:created xsi:type="dcterms:W3CDTF">2015-12-15T11:36:55Z</dcterms:created>
  <dcterms:modified xsi:type="dcterms:W3CDTF">2018-01-10T07:53:31Z</dcterms:modified>
</cp:coreProperties>
</file>